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7772400" cy="10058400"/>
  <p:notesSz cx="7772400" cy="10058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1" i="0">
                <a:solidFill>
                  <a:srgbClr val="0092DD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Research</a:t>
            </a:r>
            <a:r>
              <a:rPr dirty="0" spc="-40"/>
              <a:t> </a:t>
            </a:r>
            <a:r>
              <a:rPr dirty="0"/>
              <a:t>Manitoba</a:t>
            </a:r>
            <a:r>
              <a:rPr dirty="0" spc="-15"/>
              <a:t> </a:t>
            </a:r>
            <a:r>
              <a:rPr dirty="0"/>
              <a:t>Research</a:t>
            </a:r>
            <a:r>
              <a:rPr dirty="0" spc="-35"/>
              <a:t> </a:t>
            </a:r>
            <a:r>
              <a:rPr dirty="0"/>
              <a:t>Connections</a:t>
            </a:r>
            <a:r>
              <a:rPr dirty="0" spc="-35"/>
              <a:t> </a:t>
            </a:r>
            <a:r>
              <a:rPr dirty="0"/>
              <a:t>Program</a:t>
            </a:r>
            <a:r>
              <a:rPr dirty="0" spc="-30"/>
              <a:t> </a:t>
            </a:r>
            <a:r>
              <a:rPr dirty="0" spc="-20"/>
              <a:t>Guide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</a:t>
            </a:r>
            <a:r>
              <a:rPr dirty="0" spc="10"/>
              <a:t> </a:t>
            </a:r>
            <a:fld id="{81D60167-4931-47E6-BA6A-407CBD079E47}" type="slidenum">
              <a:rPr dirty="0" b="1">
                <a:latin typeface="Arial"/>
                <a:cs typeface="Arial"/>
              </a:rPr>
              <a:t>#</a:t>
            </a:fld>
            <a:r>
              <a:rPr dirty="0" spc="-10" b="1">
                <a:latin typeface="Arial"/>
                <a:cs typeface="Arial"/>
              </a:rPr>
              <a:t> </a:t>
            </a:r>
            <a:r>
              <a:rPr dirty="0"/>
              <a:t>of </a:t>
            </a:r>
            <a:r>
              <a:rPr dirty="0" spc="-50" b="1">
                <a:latin typeface="Arial"/>
                <a:cs typeface="Arial"/>
              </a:rPr>
              <a:t>7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rgbClr val="0092DD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Research</a:t>
            </a:r>
            <a:r>
              <a:rPr dirty="0" spc="-40"/>
              <a:t> </a:t>
            </a:r>
            <a:r>
              <a:rPr dirty="0"/>
              <a:t>Manitoba</a:t>
            </a:r>
            <a:r>
              <a:rPr dirty="0" spc="-15"/>
              <a:t> </a:t>
            </a:r>
            <a:r>
              <a:rPr dirty="0"/>
              <a:t>Research</a:t>
            </a:r>
            <a:r>
              <a:rPr dirty="0" spc="-35"/>
              <a:t> </a:t>
            </a:r>
            <a:r>
              <a:rPr dirty="0"/>
              <a:t>Connections</a:t>
            </a:r>
            <a:r>
              <a:rPr dirty="0" spc="-35"/>
              <a:t> </a:t>
            </a:r>
            <a:r>
              <a:rPr dirty="0"/>
              <a:t>Program</a:t>
            </a:r>
            <a:r>
              <a:rPr dirty="0" spc="-30"/>
              <a:t> </a:t>
            </a:r>
            <a:r>
              <a:rPr dirty="0" spc="-20"/>
              <a:t>Guide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</a:t>
            </a:r>
            <a:r>
              <a:rPr dirty="0" spc="10"/>
              <a:t> </a:t>
            </a:r>
            <a:fld id="{81D60167-4931-47E6-BA6A-407CBD079E47}" type="slidenum">
              <a:rPr dirty="0" b="1">
                <a:latin typeface="Arial"/>
                <a:cs typeface="Arial"/>
              </a:rPr>
              <a:t>#</a:t>
            </a:fld>
            <a:r>
              <a:rPr dirty="0" spc="-10" b="1">
                <a:latin typeface="Arial"/>
                <a:cs typeface="Arial"/>
              </a:rPr>
              <a:t> </a:t>
            </a:r>
            <a:r>
              <a:rPr dirty="0"/>
              <a:t>of </a:t>
            </a:r>
            <a:r>
              <a:rPr dirty="0" spc="-50" b="1">
                <a:latin typeface="Arial"/>
                <a:cs typeface="Arial"/>
              </a:rPr>
              <a:t>7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rgbClr val="0092DD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Research</a:t>
            </a:r>
            <a:r>
              <a:rPr dirty="0" spc="-40"/>
              <a:t> </a:t>
            </a:r>
            <a:r>
              <a:rPr dirty="0"/>
              <a:t>Manitoba</a:t>
            </a:r>
            <a:r>
              <a:rPr dirty="0" spc="-15"/>
              <a:t> </a:t>
            </a:r>
            <a:r>
              <a:rPr dirty="0"/>
              <a:t>Research</a:t>
            </a:r>
            <a:r>
              <a:rPr dirty="0" spc="-35"/>
              <a:t> </a:t>
            </a:r>
            <a:r>
              <a:rPr dirty="0"/>
              <a:t>Connections</a:t>
            </a:r>
            <a:r>
              <a:rPr dirty="0" spc="-35"/>
              <a:t> </a:t>
            </a:r>
            <a:r>
              <a:rPr dirty="0"/>
              <a:t>Program</a:t>
            </a:r>
            <a:r>
              <a:rPr dirty="0" spc="-30"/>
              <a:t> </a:t>
            </a:r>
            <a:r>
              <a:rPr dirty="0" spc="-20"/>
              <a:t>Guide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</a:t>
            </a:r>
            <a:r>
              <a:rPr dirty="0" spc="10"/>
              <a:t> </a:t>
            </a:r>
            <a:fld id="{81D60167-4931-47E6-BA6A-407CBD079E47}" type="slidenum">
              <a:rPr dirty="0" b="1">
                <a:latin typeface="Arial"/>
                <a:cs typeface="Arial"/>
              </a:rPr>
              <a:t>#</a:t>
            </a:fld>
            <a:r>
              <a:rPr dirty="0" spc="-10" b="1">
                <a:latin typeface="Arial"/>
                <a:cs typeface="Arial"/>
              </a:rPr>
              <a:t> </a:t>
            </a:r>
            <a:r>
              <a:rPr dirty="0"/>
              <a:t>of </a:t>
            </a:r>
            <a:r>
              <a:rPr dirty="0" spc="-50" b="1">
                <a:latin typeface="Arial"/>
                <a:cs typeface="Arial"/>
              </a:rPr>
              <a:t>7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rgbClr val="0092DD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Research</a:t>
            </a:r>
            <a:r>
              <a:rPr dirty="0" spc="-40"/>
              <a:t> </a:t>
            </a:r>
            <a:r>
              <a:rPr dirty="0"/>
              <a:t>Manitoba</a:t>
            </a:r>
            <a:r>
              <a:rPr dirty="0" spc="-15"/>
              <a:t> </a:t>
            </a:r>
            <a:r>
              <a:rPr dirty="0"/>
              <a:t>Research</a:t>
            </a:r>
            <a:r>
              <a:rPr dirty="0" spc="-35"/>
              <a:t> </a:t>
            </a:r>
            <a:r>
              <a:rPr dirty="0"/>
              <a:t>Connections</a:t>
            </a:r>
            <a:r>
              <a:rPr dirty="0" spc="-35"/>
              <a:t> </a:t>
            </a:r>
            <a:r>
              <a:rPr dirty="0"/>
              <a:t>Program</a:t>
            </a:r>
            <a:r>
              <a:rPr dirty="0" spc="-30"/>
              <a:t> </a:t>
            </a:r>
            <a:r>
              <a:rPr dirty="0" spc="-20"/>
              <a:t>Guide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</a:t>
            </a:r>
            <a:r>
              <a:rPr dirty="0" spc="10"/>
              <a:t> </a:t>
            </a:r>
            <a:fld id="{81D60167-4931-47E6-BA6A-407CBD079E47}" type="slidenum">
              <a:rPr dirty="0" b="1">
                <a:latin typeface="Arial"/>
                <a:cs typeface="Arial"/>
              </a:rPr>
              <a:t>#</a:t>
            </a:fld>
            <a:r>
              <a:rPr dirty="0" spc="-10" b="1">
                <a:latin typeface="Arial"/>
                <a:cs typeface="Arial"/>
              </a:rPr>
              <a:t> </a:t>
            </a:r>
            <a:r>
              <a:rPr dirty="0"/>
              <a:t>of </a:t>
            </a:r>
            <a:r>
              <a:rPr dirty="0" spc="-50" b="1">
                <a:latin typeface="Arial"/>
                <a:cs typeface="Arial"/>
              </a:rPr>
              <a:t>7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Research</a:t>
            </a:r>
            <a:r>
              <a:rPr dirty="0" spc="-40"/>
              <a:t> </a:t>
            </a:r>
            <a:r>
              <a:rPr dirty="0"/>
              <a:t>Manitoba</a:t>
            </a:r>
            <a:r>
              <a:rPr dirty="0" spc="-15"/>
              <a:t> </a:t>
            </a:r>
            <a:r>
              <a:rPr dirty="0"/>
              <a:t>Research</a:t>
            </a:r>
            <a:r>
              <a:rPr dirty="0" spc="-35"/>
              <a:t> </a:t>
            </a:r>
            <a:r>
              <a:rPr dirty="0"/>
              <a:t>Connections</a:t>
            </a:r>
            <a:r>
              <a:rPr dirty="0" spc="-35"/>
              <a:t> </a:t>
            </a:r>
            <a:r>
              <a:rPr dirty="0"/>
              <a:t>Program</a:t>
            </a:r>
            <a:r>
              <a:rPr dirty="0" spc="-30"/>
              <a:t> </a:t>
            </a:r>
            <a:r>
              <a:rPr dirty="0" spc="-20"/>
              <a:t>Guide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</a:t>
            </a:r>
            <a:r>
              <a:rPr dirty="0" spc="10"/>
              <a:t> </a:t>
            </a:r>
            <a:fld id="{81D60167-4931-47E6-BA6A-407CBD079E47}" type="slidenum">
              <a:rPr dirty="0" b="1">
                <a:latin typeface="Arial"/>
                <a:cs typeface="Arial"/>
              </a:rPr>
              <a:t>#</a:t>
            </a:fld>
            <a:r>
              <a:rPr dirty="0" spc="-10" b="1">
                <a:latin typeface="Arial"/>
                <a:cs typeface="Arial"/>
              </a:rPr>
              <a:t> </a:t>
            </a:r>
            <a:r>
              <a:rPr dirty="0"/>
              <a:t>of </a:t>
            </a:r>
            <a:r>
              <a:rPr dirty="0" spc="-50" b="1">
                <a:latin typeface="Arial"/>
                <a:cs typeface="Arial"/>
              </a:rPr>
              <a:t>7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01116" y="3160267"/>
            <a:ext cx="4251960" cy="137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1" i="0">
                <a:solidFill>
                  <a:srgbClr val="0092DD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968755" y="9623855"/>
            <a:ext cx="3013075" cy="1549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Research</a:t>
            </a:r>
            <a:r>
              <a:rPr dirty="0" spc="-40"/>
              <a:t> </a:t>
            </a:r>
            <a:r>
              <a:rPr dirty="0"/>
              <a:t>Manitoba</a:t>
            </a:r>
            <a:r>
              <a:rPr dirty="0" spc="-15"/>
              <a:t> </a:t>
            </a:r>
            <a:r>
              <a:rPr dirty="0"/>
              <a:t>Research</a:t>
            </a:r>
            <a:r>
              <a:rPr dirty="0" spc="-35"/>
              <a:t> </a:t>
            </a:r>
            <a:r>
              <a:rPr dirty="0"/>
              <a:t>Connections</a:t>
            </a:r>
            <a:r>
              <a:rPr dirty="0" spc="-35"/>
              <a:t> </a:t>
            </a:r>
            <a:r>
              <a:rPr dirty="0"/>
              <a:t>Program</a:t>
            </a:r>
            <a:r>
              <a:rPr dirty="0" spc="-30"/>
              <a:t> </a:t>
            </a:r>
            <a:r>
              <a:rPr dirty="0" spc="-20"/>
              <a:t>Guide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193028" y="9623855"/>
            <a:ext cx="614679" cy="1549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</a:t>
            </a:r>
            <a:r>
              <a:rPr dirty="0" spc="10"/>
              <a:t> </a:t>
            </a:r>
            <a:fld id="{81D60167-4931-47E6-BA6A-407CBD079E47}" type="slidenum">
              <a:rPr dirty="0" b="1">
                <a:latin typeface="Arial"/>
                <a:cs typeface="Arial"/>
              </a:rPr>
              <a:t>#</a:t>
            </a:fld>
            <a:r>
              <a:rPr dirty="0" spc="-10" b="1">
                <a:latin typeface="Arial"/>
                <a:cs typeface="Arial"/>
              </a:rPr>
              <a:t> </a:t>
            </a:r>
            <a:r>
              <a:rPr dirty="0"/>
              <a:t>of </a:t>
            </a:r>
            <a:r>
              <a:rPr dirty="0" spc="-50" b="1">
                <a:latin typeface="Arial"/>
                <a:cs typeface="Arial"/>
              </a:rPr>
              <a:t>7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researchmanitoba.ca/funding/budget-project-change-request-form/" TargetMode="External"/><Relationship Id="rId3" Type="http://schemas.openxmlformats.org/officeDocument/2006/relationships/hyperlink" Target="mailto:info@researchmb.ca" TargetMode="External"/><Relationship Id="rId4" Type="http://schemas.openxmlformats.org/officeDocument/2006/relationships/hyperlink" Target="https://manitoba.maps.arcgis.com/apps/MapJournal/index.html?appid=323aea29f5d448988b6a40e0cf9cd4d8" TargetMode="Externa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mailto:info@researchmb.ca" TargetMode="Externa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researchmanitoba.ca/research-connections/" TargetMode="External"/><Relationship Id="rId3" Type="http://schemas.openxmlformats.org/officeDocument/2006/relationships/hyperlink" Target="mailto:info@researchmb.ca" TargetMode="Externa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researchmanitoba.ca/funding/finance-and-administration-guide/" TargetMode="External"/><Relationship Id="rId3" Type="http://schemas.openxmlformats.org/officeDocument/2006/relationships/hyperlink" Target="mailto:info@researchmb.ca" TargetMode="Externa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81455" y="9636555"/>
            <a:ext cx="5813425" cy="1295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05"/>
              </a:lnSpc>
              <a:tabLst>
                <a:tab pos="5224145" algn="l"/>
              </a:tabLst>
            </a:pPr>
            <a:r>
              <a:rPr dirty="0" sz="900">
                <a:latin typeface="Arial MT"/>
                <a:cs typeface="Arial MT"/>
              </a:rPr>
              <a:t>Research</a:t>
            </a:r>
            <a:r>
              <a:rPr dirty="0" sz="900" spc="-40">
                <a:latin typeface="Arial MT"/>
                <a:cs typeface="Arial MT"/>
              </a:rPr>
              <a:t> </a:t>
            </a:r>
            <a:r>
              <a:rPr dirty="0" sz="900">
                <a:latin typeface="Arial MT"/>
                <a:cs typeface="Arial MT"/>
              </a:rPr>
              <a:t>Manitoba</a:t>
            </a:r>
            <a:r>
              <a:rPr dirty="0" sz="900" spc="-15">
                <a:latin typeface="Arial MT"/>
                <a:cs typeface="Arial MT"/>
              </a:rPr>
              <a:t> </a:t>
            </a:r>
            <a:r>
              <a:rPr dirty="0" sz="900">
                <a:latin typeface="Arial MT"/>
                <a:cs typeface="Arial MT"/>
              </a:rPr>
              <a:t>Research</a:t>
            </a:r>
            <a:r>
              <a:rPr dirty="0" sz="900" spc="-35">
                <a:latin typeface="Arial MT"/>
                <a:cs typeface="Arial MT"/>
              </a:rPr>
              <a:t> </a:t>
            </a:r>
            <a:r>
              <a:rPr dirty="0" sz="900">
                <a:latin typeface="Arial MT"/>
                <a:cs typeface="Arial MT"/>
              </a:rPr>
              <a:t>Connections</a:t>
            </a:r>
            <a:r>
              <a:rPr dirty="0" sz="900" spc="-35">
                <a:latin typeface="Arial MT"/>
                <a:cs typeface="Arial MT"/>
              </a:rPr>
              <a:t> </a:t>
            </a:r>
            <a:r>
              <a:rPr dirty="0" sz="900">
                <a:latin typeface="Arial MT"/>
                <a:cs typeface="Arial MT"/>
              </a:rPr>
              <a:t>Program</a:t>
            </a:r>
            <a:r>
              <a:rPr dirty="0" sz="900" spc="-30">
                <a:latin typeface="Arial MT"/>
                <a:cs typeface="Arial MT"/>
              </a:rPr>
              <a:t> </a:t>
            </a:r>
            <a:r>
              <a:rPr dirty="0" sz="900" spc="-20">
                <a:latin typeface="Arial MT"/>
                <a:cs typeface="Arial MT"/>
              </a:rPr>
              <a:t>Guide</a:t>
            </a:r>
            <a:r>
              <a:rPr dirty="0" sz="900">
                <a:latin typeface="Arial MT"/>
                <a:cs typeface="Arial MT"/>
              </a:rPr>
              <a:t>	Page</a:t>
            </a:r>
            <a:r>
              <a:rPr dirty="0" sz="900" spc="10">
                <a:latin typeface="Arial MT"/>
                <a:cs typeface="Arial MT"/>
              </a:rPr>
              <a:t> </a:t>
            </a:r>
            <a:r>
              <a:rPr dirty="0" sz="900" b="1">
                <a:latin typeface="Arial"/>
                <a:cs typeface="Arial"/>
              </a:rPr>
              <a:t>1</a:t>
            </a:r>
            <a:r>
              <a:rPr dirty="0" sz="900" spc="-10" b="1">
                <a:latin typeface="Arial"/>
                <a:cs typeface="Arial"/>
              </a:rPr>
              <a:t> </a:t>
            </a:r>
            <a:r>
              <a:rPr dirty="0" sz="900">
                <a:latin typeface="Arial MT"/>
                <a:cs typeface="Arial MT"/>
              </a:rPr>
              <a:t>of </a:t>
            </a:r>
            <a:r>
              <a:rPr dirty="0" sz="900" spc="-50" b="1">
                <a:latin typeface="Arial"/>
                <a:cs typeface="Arial"/>
              </a:rPr>
              <a:t>7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3158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5244" rIns="0" bIns="0" rtlCol="0" vert="horz">
            <a:spAutoFit/>
          </a:bodyPr>
          <a:lstStyle/>
          <a:p>
            <a:pPr marL="12700" marR="5080">
              <a:lnSpc>
                <a:spcPts val="5180"/>
              </a:lnSpc>
              <a:spcBef>
                <a:spcPts val="434"/>
              </a:spcBef>
            </a:pPr>
            <a:r>
              <a:rPr dirty="0" spc="-10"/>
              <a:t>RESEARCH CONNECTIONS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801116" y="5327395"/>
            <a:ext cx="3235960" cy="15817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500" b="1">
                <a:solidFill>
                  <a:srgbClr val="00235D"/>
                </a:solidFill>
                <a:latin typeface="Arial"/>
                <a:cs typeface="Arial"/>
              </a:rPr>
              <a:t>Program</a:t>
            </a:r>
            <a:r>
              <a:rPr dirty="0" sz="3500" spc="-35" b="1">
                <a:solidFill>
                  <a:srgbClr val="00235D"/>
                </a:solidFill>
                <a:latin typeface="Arial"/>
                <a:cs typeface="Arial"/>
              </a:rPr>
              <a:t> </a:t>
            </a:r>
            <a:r>
              <a:rPr dirty="0" sz="3500" spc="-20" b="1">
                <a:solidFill>
                  <a:srgbClr val="00235D"/>
                </a:solidFill>
                <a:latin typeface="Arial"/>
                <a:cs typeface="Arial"/>
              </a:rPr>
              <a:t>Guide</a:t>
            </a:r>
            <a:endParaRPr sz="3500">
              <a:latin typeface="Arial"/>
              <a:cs typeface="Arial"/>
            </a:endParaRPr>
          </a:p>
          <a:p>
            <a:pPr marL="12700" marR="1636395">
              <a:lnSpc>
                <a:spcPct val="116199"/>
              </a:lnSpc>
              <a:spcBef>
                <a:spcPts val="2190"/>
              </a:spcBef>
            </a:pPr>
            <a:r>
              <a:rPr dirty="0" sz="2100" b="1">
                <a:solidFill>
                  <a:srgbClr val="00235D"/>
                </a:solidFill>
                <a:latin typeface="Calibri"/>
                <a:cs typeface="Calibri"/>
              </a:rPr>
              <a:t>Last</a:t>
            </a:r>
            <a:r>
              <a:rPr dirty="0" sz="2100" spc="-10" b="1">
                <a:solidFill>
                  <a:srgbClr val="00235D"/>
                </a:solidFill>
                <a:latin typeface="Calibri"/>
                <a:cs typeface="Calibri"/>
              </a:rPr>
              <a:t> updated: </a:t>
            </a:r>
            <a:r>
              <a:rPr dirty="0" sz="2100" b="1">
                <a:solidFill>
                  <a:srgbClr val="00235D"/>
                </a:solidFill>
                <a:latin typeface="Calibri"/>
                <a:cs typeface="Calibri"/>
              </a:rPr>
              <a:t>March</a:t>
            </a:r>
            <a:r>
              <a:rPr dirty="0" sz="2100" spc="-30" b="1">
                <a:solidFill>
                  <a:srgbClr val="00235D"/>
                </a:solidFill>
                <a:latin typeface="Calibri"/>
                <a:cs typeface="Calibri"/>
              </a:rPr>
              <a:t> </a:t>
            </a:r>
            <a:r>
              <a:rPr dirty="0" sz="2100" b="1">
                <a:solidFill>
                  <a:srgbClr val="00235D"/>
                </a:solidFill>
                <a:latin typeface="Calibri"/>
                <a:cs typeface="Calibri"/>
              </a:rPr>
              <a:t>5,</a:t>
            </a:r>
            <a:r>
              <a:rPr dirty="0" sz="2100" spc="-20" b="1">
                <a:solidFill>
                  <a:srgbClr val="00235D"/>
                </a:solidFill>
                <a:latin typeface="Calibri"/>
                <a:cs typeface="Calibri"/>
              </a:rPr>
              <a:t> 2025</a:t>
            </a:r>
            <a:endParaRPr sz="2100">
              <a:latin typeface="Calibri"/>
              <a:cs typeface="Calibri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17900" y="1231900"/>
            <a:ext cx="3567429" cy="1296657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5150611" y="2349500"/>
            <a:ext cx="198247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solidFill>
                  <a:srgbClr val="44536A"/>
                </a:solidFill>
                <a:latin typeface="Calibri"/>
                <a:cs typeface="Calibri"/>
              </a:rPr>
              <a:t>researchmanitoba.ca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Research</a:t>
            </a:r>
            <a:r>
              <a:rPr dirty="0" spc="-40"/>
              <a:t> </a:t>
            </a:r>
            <a:r>
              <a:rPr dirty="0"/>
              <a:t>Manitoba</a:t>
            </a:r>
            <a:r>
              <a:rPr dirty="0" spc="-15"/>
              <a:t> </a:t>
            </a:r>
            <a:r>
              <a:rPr dirty="0"/>
              <a:t>Research</a:t>
            </a:r>
            <a:r>
              <a:rPr dirty="0" spc="-35"/>
              <a:t> </a:t>
            </a:r>
            <a:r>
              <a:rPr dirty="0"/>
              <a:t>Connections</a:t>
            </a:r>
            <a:r>
              <a:rPr dirty="0" spc="-35"/>
              <a:t> </a:t>
            </a:r>
            <a:r>
              <a:rPr dirty="0"/>
              <a:t>Program</a:t>
            </a:r>
            <a:r>
              <a:rPr dirty="0" spc="-30"/>
              <a:t> </a:t>
            </a:r>
            <a:r>
              <a:rPr dirty="0" spc="-20"/>
              <a:t>Guide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</a:t>
            </a:r>
            <a:r>
              <a:rPr dirty="0" spc="10"/>
              <a:t> </a:t>
            </a:r>
            <a:fld id="{81D60167-4931-47E6-BA6A-407CBD079E47}" type="slidenum">
              <a:rPr dirty="0" b="1">
                <a:latin typeface="Arial"/>
                <a:cs typeface="Arial"/>
              </a:rPr>
              <a:t>2</a:t>
            </a:fld>
            <a:r>
              <a:rPr dirty="0" spc="-10" b="1">
                <a:latin typeface="Arial"/>
                <a:cs typeface="Arial"/>
              </a:rPr>
              <a:t> </a:t>
            </a:r>
            <a:r>
              <a:rPr dirty="0"/>
              <a:t>of </a:t>
            </a:r>
            <a:r>
              <a:rPr dirty="0" spc="-50" b="1">
                <a:latin typeface="Arial"/>
                <a:cs typeface="Arial"/>
              </a:rPr>
              <a:t>7</a:t>
            </a:r>
          </a:p>
        </p:txBody>
      </p:sp>
      <p:sp>
        <p:nvSpPr>
          <p:cNvPr id="2" name="object 2" descr=""/>
          <p:cNvSpPr txBox="1"/>
          <p:nvPr/>
        </p:nvSpPr>
        <p:spPr>
          <a:xfrm>
            <a:off x="900669" y="892556"/>
            <a:ext cx="5930900" cy="82283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2570" indent="-229235">
              <a:lnSpc>
                <a:spcPct val="100000"/>
              </a:lnSpc>
              <a:spcBef>
                <a:spcPts val="100"/>
              </a:spcBef>
              <a:buClr>
                <a:srgbClr val="0190DD"/>
              </a:buClr>
              <a:buFont typeface="Arial"/>
              <a:buAutoNum type="arabicPeriod"/>
              <a:tabLst>
                <a:tab pos="242570" algn="l"/>
              </a:tabLst>
            </a:pPr>
            <a:r>
              <a:rPr dirty="0" sz="1200" spc="-10" b="1">
                <a:solidFill>
                  <a:srgbClr val="0190DD"/>
                </a:solidFill>
                <a:latin typeface="Arial"/>
                <a:cs typeface="Arial"/>
              </a:rPr>
              <a:t>Preface</a:t>
            </a:r>
            <a:endParaRPr sz="1200">
              <a:latin typeface="Arial"/>
              <a:cs typeface="Arial"/>
            </a:endParaRPr>
          </a:p>
          <a:p>
            <a:pPr marL="12700" marR="75565" indent="635">
              <a:lnSpc>
                <a:spcPct val="100499"/>
              </a:lnSpc>
              <a:spcBef>
                <a:spcPts val="810"/>
              </a:spcBef>
            </a:pP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Research</a:t>
            </a:r>
            <a:r>
              <a:rPr dirty="0" sz="1100" spc="14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Manitoba</a:t>
            </a:r>
            <a:r>
              <a:rPr dirty="0" sz="1100" spc="14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promotes,</a:t>
            </a:r>
            <a:r>
              <a:rPr dirty="0" sz="1100" spc="20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supports,</a:t>
            </a:r>
            <a:r>
              <a:rPr dirty="0" sz="1100" spc="17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and</a:t>
            </a:r>
            <a:r>
              <a:rPr dirty="0" sz="1100" spc="14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coordinates</a:t>
            </a:r>
            <a:r>
              <a:rPr dirty="0" sz="1100" spc="14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14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funding</a:t>
            </a:r>
            <a:r>
              <a:rPr dirty="0" sz="1100" spc="12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of</a:t>
            </a:r>
            <a:r>
              <a:rPr dirty="0" sz="1100" spc="20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010101"/>
                </a:solidFill>
                <a:latin typeface="Arial MT"/>
                <a:cs typeface="Arial MT"/>
              </a:rPr>
              <a:t>research</a:t>
            </a:r>
            <a:r>
              <a:rPr dirty="0" sz="1100" spc="50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excellence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in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health,</a:t>
            </a:r>
            <a:r>
              <a:rPr dirty="0" sz="1100" spc="12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natural</a:t>
            </a:r>
            <a:r>
              <a:rPr dirty="0" sz="1100" spc="14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and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social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sciences,</a:t>
            </a:r>
            <a:r>
              <a:rPr dirty="0" sz="1100" spc="12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engineering</a:t>
            </a:r>
            <a:r>
              <a:rPr dirty="0" sz="1100" spc="10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and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14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humanities</a:t>
            </a:r>
            <a:r>
              <a:rPr dirty="0" sz="1100" spc="9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25">
                <a:solidFill>
                  <a:srgbClr val="010101"/>
                </a:solidFill>
                <a:latin typeface="Arial MT"/>
                <a:cs typeface="Arial MT"/>
              </a:rPr>
              <a:t>in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Manitoba.</a:t>
            </a:r>
            <a:r>
              <a:rPr dirty="0" sz="11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Our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organization</a:t>
            </a:r>
            <a:r>
              <a:rPr dirty="0" sz="1100" spc="18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cultivates</a:t>
            </a:r>
            <a:r>
              <a:rPr dirty="0" sz="1100" spc="14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local</a:t>
            </a:r>
            <a:r>
              <a:rPr dirty="0" sz="1100" spc="12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talent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development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by</a:t>
            </a:r>
            <a:r>
              <a:rPr dirty="0" sz="1100" spc="14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investing</a:t>
            </a:r>
            <a:r>
              <a:rPr dirty="0" sz="1100" spc="12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in</a:t>
            </a:r>
            <a:r>
              <a:rPr dirty="0" sz="1100" spc="12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early</a:t>
            </a:r>
            <a:r>
              <a:rPr dirty="0" sz="1100" spc="10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010101"/>
                </a:solidFill>
                <a:latin typeface="Arial MT"/>
                <a:cs typeface="Arial MT"/>
              </a:rPr>
              <a:t>career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researchers</a:t>
            </a:r>
            <a:r>
              <a:rPr dirty="0" sz="1100" spc="12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and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graduate</a:t>
            </a:r>
            <a:r>
              <a:rPr dirty="0" sz="1100" spc="17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students</a:t>
            </a:r>
            <a:r>
              <a:rPr dirty="0" sz="1100" spc="16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and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fosters</a:t>
            </a:r>
            <a:r>
              <a:rPr dirty="0" sz="1100" spc="16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strategic</a:t>
            </a:r>
            <a:r>
              <a:rPr dirty="0" sz="1100" spc="16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partnerships</a:t>
            </a:r>
            <a:r>
              <a:rPr dirty="0" sz="1100" spc="16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to</a:t>
            </a:r>
            <a:r>
              <a:rPr dirty="0" sz="1100" spc="20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bolster</a:t>
            </a:r>
            <a:r>
              <a:rPr dirty="0" sz="1100" spc="16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010101"/>
                </a:solidFill>
                <a:latin typeface="Arial MT"/>
                <a:cs typeface="Arial MT"/>
              </a:rPr>
              <a:t>innovation </a:t>
            </a:r>
            <a:r>
              <a:rPr dirty="0" sz="1100" spc="10">
                <a:solidFill>
                  <a:srgbClr val="010101"/>
                </a:solidFill>
                <a:latin typeface="Arial MT"/>
                <a:cs typeface="Arial MT"/>
              </a:rPr>
              <a:t>and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10">
                <a:solidFill>
                  <a:srgbClr val="010101"/>
                </a:solidFill>
                <a:latin typeface="Arial MT"/>
                <a:cs typeface="Arial MT"/>
              </a:rPr>
              <a:t>commercialization</a:t>
            </a:r>
            <a:r>
              <a:rPr dirty="0" sz="1100" spc="8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10">
                <a:solidFill>
                  <a:srgbClr val="010101"/>
                </a:solidFill>
                <a:latin typeface="Arial MT"/>
                <a:cs typeface="Arial MT"/>
              </a:rPr>
              <a:t>in</a:t>
            </a:r>
            <a:r>
              <a:rPr dirty="0" sz="1100" spc="6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1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8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010101"/>
                </a:solidFill>
                <a:latin typeface="Arial MT"/>
                <a:cs typeface="Arial MT"/>
              </a:rPr>
              <a:t>province.</a:t>
            </a:r>
            <a:endParaRPr sz="1100">
              <a:latin typeface="Arial MT"/>
              <a:cs typeface="Arial MT"/>
            </a:endParaRPr>
          </a:p>
          <a:p>
            <a:pPr marL="242570" indent="-229235">
              <a:lnSpc>
                <a:spcPct val="100000"/>
              </a:lnSpc>
              <a:spcBef>
                <a:spcPts val="815"/>
              </a:spcBef>
              <a:buClr>
                <a:srgbClr val="0190DD"/>
              </a:buClr>
              <a:buFont typeface="Arial"/>
              <a:buAutoNum type="arabicPeriod" startAt="2"/>
              <a:tabLst>
                <a:tab pos="242570" algn="l"/>
              </a:tabLst>
            </a:pPr>
            <a:r>
              <a:rPr dirty="0" sz="1200" spc="-10" b="1">
                <a:solidFill>
                  <a:srgbClr val="0190DD"/>
                </a:solidFill>
                <a:latin typeface="Arial"/>
                <a:cs typeface="Arial"/>
              </a:rPr>
              <a:t>Purpose</a:t>
            </a:r>
            <a:endParaRPr sz="1200">
              <a:latin typeface="Arial"/>
              <a:cs typeface="Arial"/>
            </a:endParaRPr>
          </a:p>
          <a:p>
            <a:pPr marL="13335" marR="5080" indent="-635">
              <a:lnSpc>
                <a:spcPct val="101800"/>
              </a:lnSpc>
              <a:spcBef>
                <a:spcPts val="770"/>
              </a:spcBef>
            </a:pP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20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b="1">
                <a:solidFill>
                  <a:srgbClr val="00AFEF"/>
                </a:solidFill>
                <a:latin typeface="Arial"/>
                <a:cs typeface="Arial"/>
              </a:rPr>
              <a:t>Research</a:t>
            </a:r>
            <a:r>
              <a:rPr dirty="0" sz="1100" spc="155" b="1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00AFEF"/>
                </a:solidFill>
                <a:latin typeface="Arial"/>
                <a:cs typeface="Arial"/>
              </a:rPr>
              <a:t>Connections</a:t>
            </a:r>
            <a:r>
              <a:rPr dirty="0" sz="1100" spc="220" b="1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grant</a:t>
            </a:r>
            <a:r>
              <a:rPr dirty="0" sz="1100" spc="19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provides</a:t>
            </a:r>
            <a:r>
              <a:rPr dirty="0" sz="1100" spc="16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funding</a:t>
            </a:r>
            <a:r>
              <a:rPr dirty="0" sz="1100" spc="17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for</a:t>
            </a:r>
            <a:r>
              <a:rPr dirty="0" sz="1100" spc="20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creating</a:t>
            </a:r>
            <a:r>
              <a:rPr dirty="0" sz="1100" spc="18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Manitoba</a:t>
            </a:r>
            <a:r>
              <a:rPr dirty="0" sz="1100" spc="20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research-</a:t>
            </a:r>
            <a:r>
              <a:rPr dirty="0" sz="1100" spc="-10">
                <a:solidFill>
                  <a:srgbClr val="010101"/>
                </a:solidFill>
                <a:latin typeface="Arial MT"/>
                <a:cs typeface="Arial MT"/>
              </a:rPr>
              <a:t>related events.</a:t>
            </a:r>
            <a:endParaRPr sz="1100">
              <a:latin typeface="Arial MT"/>
              <a:cs typeface="Arial MT"/>
            </a:endParaRPr>
          </a:p>
          <a:p>
            <a:pPr marL="13970" marR="416559" indent="-635">
              <a:lnSpc>
                <a:spcPct val="100899"/>
              </a:lnSpc>
              <a:spcBef>
                <a:spcPts val="780"/>
              </a:spcBef>
            </a:pP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These</a:t>
            </a:r>
            <a:r>
              <a:rPr dirty="0" sz="1100" spc="17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events</a:t>
            </a:r>
            <a:r>
              <a:rPr dirty="0" sz="1100" spc="9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may</a:t>
            </a:r>
            <a:r>
              <a:rPr dirty="0" sz="11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create</a:t>
            </a:r>
            <a:r>
              <a:rPr dirty="0" sz="1100" spc="17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skill</a:t>
            </a:r>
            <a:r>
              <a:rPr dirty="0" sz="1100" spc="14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development</a:t>
            </a:r>
            <a:r>
              <a:rPr dirty="0" sz="1100" spc="15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opportunities</a:t>
            </a:r>
            <a:r>
              <a:rPr dirty="0" sz="1100" spc="16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relevant</a:t>
            </a:r>
            <a:r>
              <a:rPr dirty="0" sz="1100" spc="12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to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17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010101"/>
                </a:solidFill>
                <a:latin typeface="Arial MT"/>
                <a:cs typeface="Arial MT"/>
              </a:rPr>
              <a:t>research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community,</a:t>
            </a:r>
            <a:r>
              <a:rPr dirty="0" sz="1100" spc="20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connect</a:t>
            </a:r>
            <a:r>
              <a:rPr dirty="0" sz="1100" spc="20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researchers</a:t>
            </a:r>
            <a:r>
              <a:rPr dirty="0" sz="1100" spc="17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across</a:t>
            </a:r>
            <a:r>
              <a:rPr dirty="0" sz="1100" spc="17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disciplines,</a:t>
            </a:r>
            <a:r>
              <a:rPr dirty="0" sz="1100" spc="20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promote</a:t>
            </a:r>
            <a:r>
              <a:rPr dirty="0" sz="1100" spc="18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research</a:t>
            </a:r>
            <a:r>
              <a:rPr dirty="0" sz="1100" spc="18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findings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to</a:t>
            </a:r>
            <a:r>
              <a:rPr dirty="0" sz="1100" spc="18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25">
                <a:solidFill>
                  <a:srgbClr val="010101"/>
                </a:solidFill>
                <a:latin typeface="Arial MT"/>
                <a:cs typeface="Arial MT"/>
              </a:rPr>
              <a:t>the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public,</a:t>
            </a:r>
            <a:r>
              <a:rPr dirty="0" sz="1100" spc="14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or</a:t>
            </a:r>
            <a:r>
              <a:rPr dirty="0" sz="1100" spc="16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connect</a:t>
            </a:r>
            <a:r>
              <a:rPr dirty="0" sz="1100" spc="15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researchers</a:t>
            </a:r>
            <a:r>
              <a:rPr dirty="0" sz="1100" spc="15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with</a:t>
            </a:r>
            <a:r>
              <a:rPr dirty="0" sz="1100" spc="16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potential</a:t>
            </a:r>
            <a:r>
              <a:rPr dirty="0" sz="11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industry</a:t>
            </a:r>
            <a:r>
              <a:rPr dirty="0" sz="1100" spc="12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010101"/>
                </a:solidFill>
                <a:latin typeface="Arial MT"/>
                <a:cs typeface="Arial MT"/>
              </a:rPr>
              <a:t>partners.</a:t>
            </a:r>
            <a:endParaRPr sz="1100">
              <a:latin typeface="Arial MT"/>
              <a:cs typeface="Arial MT"/>
            </a:endParaRPr>
          </a:p>
          <a:p>
            <a:pPr marL="13970" marR="5080">
              <a:lnSpc>
                <a:spcPct val="100000"/>
              </a:lnSpc>
              <a:spcBef>
                <a:spcPts val="815"/>
              </a:spcBef>
            </a:pP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Research</a:t>
            </a:r>
            <a:r>
              <a:rPr dirty="0" sz="1100" spc="14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Connections</a:t>
            </a:r>
            <a:r>
              <a:rPr dirty="0" sz="1100" spc="10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funding</a:t>
            </a:r>
            <a:r>
              <a:rPr dirty="0" sz="1100" spc="14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will</a:t>
            </a:r>
            <a:r>
              <a:rPr dirty="0" sz="1100" spc="15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only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be</a:t>
            </a:r>
            <a:r>
              <a:rPr dirty="0" sz="1100" spc="14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provided</a:t>
            </a:r>
            <a:r>
              <a:rPr dirty="0" sz="1100" spc="14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to</a:t>
            </a:r>
            <a:r>
              <a:rPr dirty="0" sz="1100" spc="18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</a:t>
            </a:r>
            <a:r>
              <a:rPr dirty="0" sz="1100" spc="14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Manitoba</a:t>
            </a:r>
            <a:r>
              <a:rPr dirty="0" sz="1100" spc="15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post-</a:t>
            </a:r>
            <a:r>
              <a:rPr dirty="0" sz="1100" spc="-10">
                <a:solidFill>
                  <a:srgbClr val="010101"/>
                </a:solidFill>
                <a:latin typeface="Arial MT"/>
                <a:cs typeface="Arial MT"/>
              </a:rPr>
              <a:t>secondary</a:t>
            </a:r>
            <a:r>
              <a:rPr dirty="0" sz="1100" spc="50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academic</a:t>
            </a:r>
            <a:r>
              <a:rPr dirty="0" sz="11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institution</a:t>
            </a:r>
            <a:r>
              <a:rPr dirty="0" sz="1100" spc="14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or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research</a:t>
            </a:r>
            <a:r>
              <a:rPr dirty="0" sz="1100" spc="14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institute</a:t>
            </a:r>
            <a:r>
              <a:rPr dirty="0" sz="1100" spc="18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associated</a:t>
            </a:r>
            <a:r>
              <a:rPr dirty="0" sz="1100" spc="14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with</a:t>
            </a:r>
            <a:r>
              <a:rPr dirty="0" sz="1100" spc="11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14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event,</a:t>
            </a:r>
            <a:r>
              <a:rPr dirty="0" sz="1100" spc="16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who</a:t>
            </a:r>
            <a:r>
              <a:rPr dirty="0" sz="1100" spc="14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will</a:t>
            </a:r>
            <a:r>
              <a:rPr dirty="0" sz="1100" spc="15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administer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25">
                <a:solidFill>
                  <a:srgbClr val="010101"/>
                </a:solidFill>
                <a:latin typeface="Arial MT"/>
                <a:cs typeface="Arial MT"/>
              </a:rPr>
              <a:t>and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distribute</a:t>
            </a:r>
            <a:r>
              <a:rPr dirty="0" sz="1100" spc="12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funds</a:t>
            </a:r>
            <a:r>
              <a:rPr dirty="0" sz="1100" spc="15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accordingly</a:t>
            </a:r>
            <a:r>
              <a:rPr dirty="0" sz="1100" spc="12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to</a:t>
            </a:r>
            <a:r>
              <a:rPr dirty="0" sz="1100" spc="10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12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event</a:t>
            </a:r>
            <a:r>
              <a:rPr dirty="0" sz="1100" spc="15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010101"/>
                </a:solidFill>
                <a:latin typeface="Arial MT"/>
                <a:cs typeface="Arial MT"/>
              </a:rPr>
              <a:t>organizer(s).</a:t>
            </a:r>
            <a:endParaRPr sz="1100">
              <a:latin typeface="Arial MT"/>
              <a:cs typeface="Arial MT"/>
            </a:endParaRPr>
          </a:p>
          <a:p>
            <a:pPr marL="242570" indent="-229235">
              <a:lnSpc>
                <a:spcPct val="100000"/>
              </a:lnSpc>
              <a:spcBef>
                <a:spcPts val="815"/>
              </a:spcBef>
              <a:buClr>
                <a:srgbClr val="0190DD"/>
              </a:buClr>
              <a:buFont typeface="Arial"/>
              <a:buAutoNum type="arabicPeriod" startAt="3"/>
              <a:tabLst>
                <a:tab pos="242570" algn="l"/>
              </a:tabLst>
            </a:pPr>
            <a:r>
              <a:rPr dirty="0" sz="1200" spc="-10" b="1">
                <a:solidFill>
                  <a:srgbClr val="0190DD"/>
                </a:solidFill>
                <a:latin typeface="Arial"/>
                <a:cs typeface="Arial"/>
              </a:rPr>
              <a:t>Objectives</a:t>
            </a:r>
            <a:endParaRPr sz="120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819"/>
              </a:spcBef>
            </a:pPr>
            <a:r>
              <a:rPr dirty="0" sz="1100" b="1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dirty="0" sz="1100" spc="75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010101"/>
                </a:solidFill>
                <a:latin typeface="Arial"/>
                <a:cs typeface="Arial"/>
              </a:rPr>
              <a:t>specific</a:t>
            </a:r>
            <a:r>
              <a:rPr dirty="0" sz="1100" spc="185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010101"/>
                </a:solidFill>
                <a:latin typeface="Arial"/>
                <a:cs typeface="Arial"/>
              </a:rPr>
              <a:t>objectives</a:t>
            </a:r>
            <a:r>
              <a:rPr dirty="0" sz="1100" spc="19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010101"/>
                </a:solidFill>
                <a:latin typeface="Arial"/>
                <a:cs typeface="Arial"/>
              </a:rPr>
              <a:t>of</a:t>
            </a:r>
            <a:r>
              <a:rPr dirty="0" sz="1100" spc="7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dirty="0" sz="1100" spc="114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010101"/>
                </a:solidFill>
                <a:latin typeface="Arial"/>
                <a:cs typeface="Arial"/>
              </a:rPr>
              <a:t>Research</a:t>
            </a:r>
            <a:r>
              <a:rPr dirty="0" sz="1100" spc="125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010101"/>
                </a:solidFill>
                <a:latin typeface="Arial"/>
                <a:cs typeface="Arial"/>
              </a:rPr>
              <a:t>Connections</a:t>
            </a:r>
            <a:r>
              <a:rPr dirty="0" sz="1100" spc="19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010101"/>
                </a:solidFill>
                <a:latin typeface="Arial"/>
                <a:cs typeface="Arial"/>
              </a:rPr>
              <a:t>grant</a:t>
            </a:r>
            <a:r>
              <a:rPr dirty="0" sz="1100" spc="17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010101"/>
                </a:solidFill>
                <a:latin typeface="Arial"/>
                <a:cs typeface="Arial"/>
              </a:rPr>
              <a:t>are</a:t>
            </a:r>
            <a:r>
              <a:rPr dirty="0" sz="1100" spc="19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z="1100" spc="-25" b="1">
                <a:solidFill>
                  <a:srgbClr val="010101"/>
                </a:solidFill>
                <a:latin typeface="Arial"/>
                <a:cs typeface="Arial"/>
              </a:rPr>
              <a:t>to:</a:t>
            </a:r>
            <a:endParaRPr sz="1100">
              <a:latin typeface="Arial"/>
              <a:cs typeface="Arial"/>
            </a:endParaRPr>
          </a:p>
          <a:p>
            <a:pPr lvl="1" marL="241935" marR="86360" indent="-229235">
              <a:lnSpc>
                <a:spcPts val="1270"/>
              </a:lnSpc>
              <a:spcBef>
                <a:spcPts val="944"/>
              </a:spcBef>
              <a:buFont typeface="Symbol"/>
              <a:buChar char=""/>
              <a:tabLst>
                <a:tab pos="241935" algn="l"/>
              </a:tabLst>
            </a:pPr>
            <a:r>
              <a:rPr dirty="0" sz="1100" b="1">
                <a:latin typeface="Arial"/>
                <a:cs typeface="Arial"/>
              </a:rPr>
              <a:t>Facilitate</a:t>
            </a:r>
            <a:r>
              <a:rPr dirty="0" sz="1100" spc="17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Knowledge</a:t>
            </a:r>
            <a:r>
              <a:rPr dirty="0" sz="1100" spc="2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Exchange:</a:t>
            </a:r>
            <a:r>
              <a:rPr dirty="0" sz="1100" spc="165" b="1">
                <a:latin typeface="Arial"/>
                <a:cs typeface="Arial"/>
              </a:rPr>
              <a:t> </a:t>
            </a:r>
            <a:r>
              <a:rPr dirty="0" sz="1100">
                <a:latin typeface="Arial MT"/>
                <a:cs typeface="Arial MT"/>
              </a:rPr>
              <a:t>Create</a:t>
            </a:r>
            <a:r>
              <a:rPr dirty="0" sz="1100" spc="1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funding</a:t>
            </a:r>
            <a:r>
              <a:rPr dirty="0" sz="1100" spc="20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opportunities</a:t>
            </a:r>
            <a:r>
              <a:rPr dirty="0" sz="1100" spc="1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to</a:t>
            </a:r>
            <a:r>
              <a:rPr dirty="0" sz="1100" spc="1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help</a:t>
            </a:r>
            <a:r>
              <a:rPr dirty="0" sz="1100" spc="1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develop</a:t>
            </a:r>
            <a:r>
              <a:rPr dirty="0" sz="1100" spc="17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the </a:t>
            </a:r>
            <a:r>
              <a:rPr dirty="0" sz="1100" spc="10">
                <a:latin typeface="Arial MT"/>
                <a:cs typeface="Arial MT"/>
              </a:rPr>
              <a:t>exchange</a:t>
            </a:r>
            <a:r>
              <a:rPr dirty="0" sz="1100" spc="85">
                <a:latin typeface="Arial MT"/>
                <a:cs typeface="Arial MT"/>
              </a:rPr>
              <a:t> </a:t>
            </a:r>
            <a:r>
              <a:rPr dirty="0" sz="1100" spc="10">
                <a:latin typeface="Arial MT"/>
                <a:cs typeface="Arial MT"/>
              </a:rPr>
              <a:t>of</a:t>
            </a:r>
            <a:r>
              <a:rPr dirty="0" sz="1100" spc="105">
                <a:latin typeface="Arial MT"/>
                <a:cs typeface="Arial MT"/>
              </a:rPr>
              <a:t> </a:t>
            </a:r>
            <a:r>
              <a:rPr dirty="0" sz="1100" spc="10">
                <a:latin typeface="Arial MT"/>
                <a:cs typeface="Arial MT"/>
              </a:rPr>
              <a:t>ideas,</a:t>
            </a:r>
            <a:r>
              <a:rPr dirty="0" sz="1100" spc="75">
                <a:latin typeface="Arial MT"/>
                <a:cs typeface="Arial MT"/>
              </a:rPr>
              <a:t> </a:t>
            </a:r>
            <a:r>
              <a:rPr dirty="0" sz="1100" spc="10">
                <a:latin typeface="Arial MT"/>
                <a:cs typeface="Arial MT"/>
              </a:rPr>
              <a:t>methodologies,</a:t>
            </a:r>
            <a:r>
              <a:rPr dirty="0" sz="1100" spc="110">
                <a:latin typeface="Arial MT"/>
                <a:cs typeface="Arial MT"/>
              </a:rPr>
              <a:t> </a:t>
            </a:r>
            <a:r>
              <a:rPr dirty="0" sz="1100" spc="10">
                <a:latin typeface="Arial MT"/>
                <a:cs typeface="Arial MT"/>
              </a:rPr>
              <a:t>and</a:t>
            </a:r>
            <a:r>
              <a:rPr dirty="0" sz="1100" spc="85">
                <a:latin typeface="Arial MT"/>
                <a:cs typeface="Arial MT"/>
              </a:rPr>
              <a:t> </a:t>
            </a:r>
            <a:r>
              <a:rPr dirty="0" sz="1100" spc="10">
                <a:latin typeface="Arial MT"/>
                <a:cs typeface="Arial MT"/>
              </a:rPr>
              <a:t>findings</a:t>
            </a:r>
            <a:r>
              <a:rPr dirty="0" sz="1100" spc="80">
                <a:latin typeface="Arial MT"/>
                <a:cs typeface="Arial MT"/>
              </a:rPr>
              <a:t> </a:t>
            </a:r>
            <a:r>
              <a:rPr dirty="0" sz="1100" spc="10">
                <a:latin typeface="Arial MT"/>
                <a:cs typeface="Arial MT"/>
              </a:rPr>
              <a:t>among</a:t>
            </a:r>
            <a:r>
              <a:rPr dirty="0" sz="1100" spc="120">
                <a:latin typeface="Arial MT"/>
                <a:cs typeface="Arial MT"/>
              </a:rPr>
              <a:t> </a:t>
            </a:r>
            <a:r>
              <a:rPr dirty="0" sz="1100" spc="10">
                <a:latin typeface="Arial MT"/>
                <a:cs typeface="Arial MT"/>
              </a:rPr>
              <a:t>researchers</a:t>
            </a:r>
            <a:r>
              <a:rPr dirty="0" sz="1100" spc="80">
                <a:latin typeface="Arial MT"/>
                <a:cs typeface="Arial MT"/>
              </a:rPr>
              <a:t> </a:t>
            </a:r>
            <a:r>
              <a:rPr dirty="0" sz="1100" spc="10">
                <a:latin typeface="Arial MT"/>
                <a:cs typeface="Arial MT"/>
              </a:rPr>
              <a:t>by</a:t>
            </a:r>
            <a:r>
              <a:rPr dirty="0" sz="1100" spc="85">
                <a:latin typeface="Arial MT"/>
                <a:cs typeface="Arial MT"/>
              </a:rPr>
              <a:t> </a:t>
            </a:r>
            <a:r>
              <a:rPr dirty="0" sz="1100" spc="10">
                <a:latin typeface="Arial MT"/>
                <a:cs typeface="Arial MT"/>
              </a:rPr>
              <a:t>funding</a:t>
            </a:r>
            <a:r>
              <a:rPr dirty="0" sz="1100" spc="8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events </a:t>
            </a:r>
            <a:r>
              <a:rPr dirty="0" sz="1100">
                <a:latin typeface="Arial MT"/>
                <a:cs typeface="Arial MT"/>
              </a:rPr>
              <a:t>such</a:t>
            </a:r>
            <a:r>
              <a:rPr dirty="0" sz="1100" spc="1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as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conferences,</a:t>
            </a:r>
            <a:r>
              <a:rPr dirty="0" sz="1100" spc="1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workshops,</a:t>
            </a:r>
            <a:r>
              <a:rPr dirty="0" sz="1100" spc="1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15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seminars.</a:t>
            </a:r>
            <a:endParaRPr sz="110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Font typeface="Symbol"/>
              <a:buChar char=""/>
            </a:pPr>
            <a:endParaRPr sz="1100">
              <a:latin typeface="Arial MT"/>
              <a:cs typeface="Arial MT"/>
            </a:endParaRPr>
          </a:p>
          <a:p>
            <a:pPr lvl="1" marL="241935" marR="87630" indent="-228600">
              <a:lnSpc>
                <a:spcPts val="1270"/>
              </a:lnSpc>
              <a:buFont typeface="Symbol"/>
              <a:buChar char=""/>
              <a:tabLst>
                <a:tab pos="241935" algn="l"/>
              </a:tabLst>
            </a:pPr>
            <a:r>
              <a:rPr dirty="0" sz="1100" b="1">
                <a:latin typeface="Arial"/>
                <a:cs typeface="Arial"/>
              </a:rPr>
              <a:t>Promote</a:t>
            </a:r>
            <a:r>
              <a:rPr dirty="0" sz="1100" spc="2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Diverse</a:t>
            </a:r>
            <a:r>
              <a:rPr dirty="0" sz="1100" spc="22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Perspectives</a:t>
            </a:r>
            <a:r>
              <a:rPr dirty="0" sz="1100" spc="14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in</a:t>
            </a:r>
            <a:r>
              <a:rPr dirty="0" sz="1100" spc="19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Research:</a:t>
            </a:r>
            <a:r>
              <a:rPr dirty="0" sz="1100" spc="170" b="1">
                <a:latin typeface="Arial"/>
                <a:cs typeface="Arial"/>
              </a:rPr>
              <a:t> </a:t>
            </a:r>
            <a:r>
              <a:rPr dirty="0" sz="1100">
                <a:latin typeface="Arial MT"/>
                <a:cs typeface="Arial MT"/>
              </a:rPr>
              <a:t>To</a:t>
            </a:r>
            <a:r>
              <a:rPr dirty="0" sz="1100" spc="2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foster</a:t>
            </a:r>
            <a:r>
              <a:rPr dirty="0" sz="1100" spc="1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Indigenous</a:t>
            </a:r>
            <a:r>
              <a:rPr dirty="0" sz="1100" spc="1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reconciliation</a:t>
            </a:r>
            <a:r>
              <a:rPr dirty="0" sz="1100" spc="175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and </a:t>
            </a:r>
            <a:r>
              <a:rPr dirty="0" sz="1100">
                <a:latin typeface="Arial MT"/>
                <a:cs typeface="Arial MT"/>
              </a:rPr>
              <a:t>promote</a:t>
            </a:r>
            <a:r>
              <a:rPr dirty="0" sz="1100" spc="1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equity</a:t>
            </a:r>
            <a:r>
              <a:rPr dirty="0" sz="1100" spc="1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1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diversity</a:t>
            </a:r>
            <a:r>
              <a:rPr dirty="0" sz="1100" spc="1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within</a:t>
            </a:r>
            <a:r>
              <a:rPr dirty="0" sz="1100" spc="1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Manitoba’s</a:t>
            </a:r>
            <a:r>
              <a:rPr dirty="0" sz="1100" spc="1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research</a:t>
            </a:r>
            <a:r>
              <a:rPr dirty="0" sz="1100" spc="19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community</a:t>
            </a:r>
            <a:endParaRPr sz="1100">
              <a:latin typeface="Arial MT"/>
              <a:cs typeface="Arial MT"/>
            </a:endParaRPr>
          </a:p>
          <a:p>
            <a:pPr lvl="1" marL="241935" marR="93345" indent="-228600">
              <a:lnSpc>
                <a:spcPts val="1270"/>
              </a:lnSpc>
              <a:spcBef>
                <a:spcPts val="1250"/>
              </a:spcBef>
              <a:buFont typeface="Symbol"/>
              <a:buChar char=""/>
              <a:tabLst>
                <a:tab pos="241935" algn="l"/>
              </a:tabLst>
            </a:pPr>
            <a:r>
              <a:rPr dirty="0" sz="1100" spc="10" b="1">
                <a:latin typeface="Arial"/>
                <a:cs typeface="Arial"/>
              </a:rPr>
              <a:t>Create</a:t>
            </a:r>
            <a:r>
              <a:rPr dirty="0" sz="1100" spc="120" b="1">
                <a:latin typeface="Arial"/>
                <a:cs typeface="Arial"/>
              </a:rPr>
              <a:t> </a:t>
            </a:r>
            <a:r>
              <a:rPr dirty="0" sz="1100" spc="10" b="1">
                <a:latin typeface="Arial"/>
                <a:cs typeface="Arial"/>
              </a:rPr>
              <a:t>Collaboration</a:t>
            </a:r>
            <a:r>
              <a:rPr dirty="0" sz="1100" spc="140" b="1">
                <a:latin typeface="Arial"/>
                <a:cs typeface="Arial"/>
              </a:rPr>
              <a:t> </a:t>
            </a:r>
            <a:r>
              <a:rPr dirty="0" sz="1100" spc="10" b="1">
                <a:latin typeface="Arial"/>
                <a:cs typeface="Arial"/>
              </a:rPr>
              <a:t>Opportunities:</a:t>
            </a:r>
            <a:r>
              <a:rPr dirty="0" sz="1100" spc="114" b="1">
                <a:latin typeface="Arial"/>
                <a:cs typeface="Arial"/>
              </a:rPr>
              <a:t> </a:t>
            </a:r>
            <a:r>
              <a:rPr dirty="0" sz="1100" spc="10">
                <a:latin typeface="Arial MT"/>
                <a:cs typeface="Arial MT"/>
              </a:rPr>
              <a:t>Encourage</a:t>
            </a:r>
            <a:r>
              <a:rPr dirty="0" sz="1100" spc="150">
                <a:latin typeface="Arial MT"/>
                <a:cs typeface="Arial MT"/>
              </a:rPr>
              <a:t> </a:t>
            </a:r>
            <a:r>
              <a:rPr dirty="0" sz="1100" spc="10">
                <a:latin typeface="Arial MT"/>
                <a:cs typeface="Arial MT"/>
              </a:rPr>
              <a:t>collaboration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 spc="10">
                <a:latin typeface="Arial MT"/>
                <a:cs typeface="Arial MT"/>
              </a:rPr>
              <a:t>and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 spc="10">
                <a:latin typeface="Arial MT"/>
                <a:cs typeface="Arial MT"/>
              </a:rPr>
              <a:t>the</a:t>
            </a:r>
            <a:r>
              <a:rPr dirty="0" sz="1100" spc="1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dissemination </a:t>
            </a:r>
            <a:r>
              <a:rPr dirty="0" sz="1100">
                <a:latin typeface="Arial MT"/>
                <a:cs typeface="Arial MT"/>
              </a:rPr>
              <a:t>of</a:t>
            </a:r>
            <a:r>
              <a:rPr dirty="0" sz="1100" spc="1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cutting-edge</a:t>
            </a:r>
            <a:r>
              <a:rPr dirty="0" sz="1100" spc="1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research</a:t>
            </a:r>
            <a:r>
              <a:rPr dirty="0" sz="1100" spc="1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across</a:t>
            </a:r>
            <a:r>
              <a:rPr dirty="0" sz="1100" spc="1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various</a:t>
            </a:r>
            <a:r>
              <a:rPr dirty="0" sz="1100" spc="14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fields.</a:t>
            </a:r>
            <a:endParaRPr sz="1100">
              <a:latin typeface="Arial MT"/>
              <a:cs typeface="Arial MT"/>
            </a:endParaRPr>
          </a:p>
          <a:p>
            <a:pPr lvl="1" marL="241935" marR="38100" indent="-228600">
              <a:lnSpc>
                <a:spcPct val="95400"/>
              </a:lnSpc>
              <a:spcBef>
                <a:spcPts val="1255"/>
              </a:spcBef>
              <a:buFont typeface="Symbol"/>
              <a:buChar char=""/>
              <a:tabLst>
                <a:tab pos="241935" algn="l"/>
              </a:tabLst>
            </a:pPr>
            <a:r>
              <a:rPr dirty="0" sz="1100" b="1">
                <a:latin typeface="Arial"/>
                <a:cs typeface="Arial"/>
              </a:rPr>
              <a:t>Enhance</a:t>
            </a:r>
            <a:r>
              <a:rPr dirty="0" sz="1100" spc="24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Manitoba’s</a:t>
            </a:r>
            <a:r>
              <a:rPr dirty="0" sz="1100" spc="2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Researcher</a:t>
            </a:r>
            <a:r>
              <a:rPr dirty="0" sz="1100" spc="204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Profiles:</a:t>
            </a:r>
            <a:r>
              <a:rPr dirty="0" sz="1100" spc="160" b="1">
                <a:latin typeface="Arial"/>
                <a:cs typeface="Arial"/>
              </a:rPr>
              <a:t> </a:t>
            </a:r>
            <a:r>
              <a:rPr dirty="0" sz="1100">
                <a:latin typeface="Arial MT"/>
                <a:cs typeface="Arial MT"/>
              </a:rPr>
              <a:t>Provide</a:t>
            </a:r>
            <a:r>
              <a:rPr dirty="0" sz="1100" spc="1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opportunities</a:t>
            </a:r>
            <a:r>
              <a:rPr dirty="0" sz="1100" spc="1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for</a:t>
            </a:r>
            <a:r>
              <a:rPr dirty="0" sz="1100" spc="229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Manitoba </a:t>
            </a:r>
            <a:r>
              <a:rPr dirty="0" sz="1100">
                <a:latin typeface="Arial MT"/>
                <a:cs typeface="Arial MT"/>
              </a:rPr>
              <a:t>researchers</a:t>
            </a:r>
            <a:r>
              <a:rPr dirty="0" sz="1100" spc="1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to</a:t>
            </a:r>
            <a:r>
              <a:rPr dirty="0" sz="1100" spc="1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elevate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their</a:t>
            </a:r>
            <a:r>
              <a:rPr dirty="0" sz="1100" spc="1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profiles</a:t>
            </a:r>
            <a:r>
              <a:rPr dirty="0" sz="1100" spc="1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to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1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global</a:t>
            </a:r>
            <a:r>
              <a:rPr dirty="0" sz="1100" spc="1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audience,</a:t>
            </a:r>
            <a:r>
              <a:rPr dirty="0" sz="1100" spc="1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including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academics,</a:t>
            </a:r>
            <a:r>
              <a:rPr dirty="0" sz="1100" spc="16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industry </a:t>
            </a:r>
            <a:r>
              <a:rPr dirty="0" sz="1100">
                <a:latin typeface="Arial MT"/>
                <a:cs typeface="Arial MT"/>
              </a:rPr>
              <a:t>partners,</a:t>
            </a:r>
            <a:r>
              <a:rPr dirty="0" sz="1100" spc="1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policymakers,</a:t>
            </a:r>
            <a:r>
              <a:rPr dirty="0" sz="1100" spc="1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1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1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general</a:t>
            </a:r>
            <a:r>
              <a:rPr dirty="0" sz="1100" spc="16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public.</a:t>
            </a:r>
            <a:endParaRPr sz="110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Font typeface="Symbol"/>
              <a:buChar char=""/>
            </a:pPr>
            <a:endParaRPr sz="1100">
              <a:latin typeface="Arial MT"/>
              <a:cs typeface="Arial MT"/>
            </a:endParaRPr>
          </a:p>
          <a:p>
            <a:pPr lvl="1" marL="241935" marR="257810" indent="-228600">
              <a:lnSpc>
                <a:spcPct val="95700"/>
              </a:lnSpc>
              <a:buFont typeface="Symbol"/>
              <a:buChar char=""/>
              <a:tabLst>
                <a:tab pos="241935" algn="l"/>
              </a:tabLst>
            </a:pPr>
            <a:r>
              <a:rPr dirty="0" sz="1100" b="1">
                <a:latin typeface="Arial"/>
                <a:cs typeface="Arial"/>
              </a:rPr>
              <a:t>Elevate</a:t>
            </a:r>
            <a:r>
              <a:rPr dirty="0" sz="1100" spc="23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Manitoba’s</a:t>
            </a:r>
            <a:r>
              <a:rPr dirty="0" sz="1100" spc="23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research</a:t>
            </a:r>
            <a:r>
              <a:rPr dirty="0" sz="1100" spc="2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ecosystem:</a:t>
            </a:r>
            <a:r>
              <a:rPr dirty="0" sz="1100" spc="240" b="1">
                <a:latin typeface="Arial"/>
                <a:cs typeface="Arial"/>
              </a:rPr>
              <a:t> </a:t>
            </a:r>
            <a:r>
              <a:rPr dirty="0" sz="1100">
                <a:latin typeface="Arial MT"/>
                <a:cs typeface="Arial MT"/>
              </a:rPr>
              <a:t>Establish</a:t>
            </a:r>
            <a:r>
              <a:rPr dirty="0" sz="1100" spc="2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sustainable</a:t>
            </a:r>
            <a:r>
              <a:rPr dirty="0" sz="1100" spc="229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partnerships</a:t>
            </a:r>
            <a:r>
              <a:rPr dirty="0" sz="1100" spc="22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and </a:t>
            </a:r>
            <a:r>
              <a:rPr dirty="0" sz="1100">
                <a:latin typeface="Arial MT"/>
                <a:cs typeface="Arial MT"/>
              </a:rPr>
              <a:t>collaboration</a:t>
            </a:r>
            <a:r>
              <a:rPr dirty="0" sz="1100" spc="1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between</a:t>
            </a:r>
            <a:r>
              <a:rPr dirty="0" sz="1100" spc="1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Manitoba-based</a:t>
            </a:r>
            <a:r>
              <a:rPr dirty="0" sz="1100" spc="1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researchers</a:t>
            </a:r>
            <a:r>
              <a:rPr dirty="0" sz="1100" spc="2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with</a:t>
            </a:r>
            <a:r>
              <a:rPr dirty="0" sz="1100" spc="1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public,</a:t>
            </a:r>
            <a:r>
              <a:rPr dirty="0" sz="1100" spc="20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private,</a:t>
            </a:r>
            <a:r>
              <a:rPr dirty="0" sz="1100" spc="20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1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not-</a:t>
            </a:r>
            <a:r>
              <a:rPr dirty="0" sz="1100" spc="-20">
                <a:latin typeface="Arial MT"/>
                <a:cs typeface="Arial MT"/>
              </a:rPr>
              <a:t>for- </a:t>
            </a:r>
            <a:r>
              <a:rPr dirty="0" sz="1100">
                <a:latin typeface="Arial MT"/>
                <a:cs typeface="Arial MT"/>
              </a:rPr>
              <a:t>profit</a:t>
            </a:r>
            <a:r>
              <a:rPr dirty="0" sz="1100" spc="1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entities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locally,</a:t>
            </a:r>
            <a:r>
              <a:rPr dirty="0" sz="1100" spc="1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nationally,</a:t>
            </a:r>
            <a:r>
              <a:rPr dirty="0" sz="1100" spc="1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1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internationally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to</a:t>
            </a:r>
            <a:r>
              <a:rPr dirty="0" sz="1100" spc="1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elevate</a:t>
            </a:r>
            <a:r>
              <a:rPr dirty="0" sz="1100" spc="1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Manitoba’s</a:t>
            </a:r>
            <a:r>
              <a:rPr dirty="0" sz="1100" spc="17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research ecosystem.</a:t>
            </a:r>
            <a:endParaRPr sz="1100">
              <a:latin typeface="Arial MT"/>
              <a:cs typeface="Arial MT"/>
            </a:endParaRPr>
          </a:p>
          <a:p>
            <a:pPr marL="242570" indent="-229235">
              <a:lnSpc>
                <a:spcPct val="100000"/>
              </a:lnSpc>
              <a:spcBef>
                <a:spcPts val="1150"/>
              </a:spcBef>
              <a:buClr>
                <a:srgbClr val="0090DD"/>
              </a:buClr>
              <a:buFont typeface="Arial"/>
              <a:buAutoNum type="arabicPeriod" startAt="4"/>
              <a:tabLst>
                <a:tab pos="242570" algn="l"/>
              </a:tabLst>
            </a:pPr>
            <a:r>
              <a:rPr dirty="0" sz="1200" b="1">
                <a:solidFill>
                  <a:srgbClr val="0090DD"/>
                </a:solidFill>
                <a:latin typeface="Arial"/>
                <a:cs typeface="Arial"/>
              </a:rPr>
              <a:t>Application</a:t>
            </a:r>
            <a:r>
              <a:rPr dirty="0" sz="1200" spc="265" b="1">
                <a:solidFill>
                  <a:srgbClr val="0090D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090DD"/>
                </a:solidFill>
                <a:latin typeface="Arial"/>
                <a:cs typeface="Arial"/>
              </a:rPr>
              <a:t>Deadlines</a:t>
            </a:r>
            <a:endParaRPr sz="1200">
              <a:latin typeface="Arial"/>
              <a:cs typeface="Arial"/>
            </a:endParaRPr>
          </a:p>
          <a:p>
            <a:pPr marL="13335" marR="236854">
              <a:lnSpc>
                <a:spcPct val="100000"/>
              </a:lnSpc>
              <a:spcBef>
                <a:spcPts val="819"/>
              </a:spcBef>
            </a:pPr>
            <a:r>
              <a:rPr dirty="0" sz="1100" spc="-10">
                <a:latin typeface="Arial MT"/>
                <a:cs typeface="Arial MT"/>
              </a:rPr>
              <a:t>Deadlines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for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applications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to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be</a:t>
            </a:r>
            <a:r>
              <a:rPr dirty="0" sz="1100" spc="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submitted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for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events</a:t>
            </a:r>
            <a:r>
              <a:rPr dirty="0" sz="1100" spc="-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taking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place</a:t>
            </a:r>
            <a:r>
              <a:rPr dirty="0" sz="1100" spc="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within 12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months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after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the </a:t>
            </a:r>
            <a:r>
              <a:rPr dirty="0" sz="1100">
                <a:latin typeface="Arial MT"/>
                <a:cs typeface="Arial MT"/>
              </a:rPr>
              <a:t>intake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deadline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 spc="-20">
                <a:latin typeface="Arial MT"/>
                <a:cs typeface="Arial MT"/>
              </a:rPr>
              <a:t>are:</a:t>
            </a:r>
            <a:endParaRPr sz="1100">
              <a:latin typeface="Arial MT"/>
              <a:cs typeface="Arial MT"/>
            </a:endParaRPr>
          </a:p>
          <a:p>
            <a:pPr lvl="1" marL="470534" indent="-228600">
              <a:lnSpc>
                <a:spcPct val="100000"/>
              </a:lnSpc>
              <a:spcBef>
                <a:spcPts val="75"/>
              </a:spcBef>
              <a:buFont typeface="Symbol"/>
              <a:buChar char=""/>
              <a:tabLst>
                <a:tab pos="470534" algn="l"/>
              </a:tabLst>
            </a:pPr>
            <a:r>
              <a:rPr dirty="0" sz="1100" b="1">
                <a:solidFill>
                  <a:srgbClr val="FF0000"/>
                </a:solidFill>
                <a:latin typeface="Arial"/>
                <a:cs typeface="Arial"/>
              </a:rPr>
              <a:t>Intake</a:t>
            </a:r>
            <a:r>
              <a:rPr dirty="0" sz="11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0000"/>
                </a:solidFill>
                <a:latin typeface="Arial"/>
                <a:cs typeface="Arial"/>
              </a:rPr>
              <a:t>1:</a:t>
            </a:r>
            <a:r>
              <a:rPr dirty="0" sz="1100" spc="-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0000"/>
                </a:solidFill>
                <a:latin typeface="Arial MT"/>
                <a:cs typeface="Arial MT"/>
              </a:rPr>
              <a:t>May</a:t>
            </a:r>
            <a:r>
              <a:rPr dirty="0" sz="1100" spc="-2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FF0000"/>
                </a:solidFill>
                <a:latin typeface="Arial MT"/>
                <a:cs typeface="Arial MT"/>
              </a:rPr>
              <a:t>20,</a:t>
            </a:r>
            <a:r>
              <a:rPr dirty="0" sz="1100" spc="-20">
                <a:solidFill>
                  <a:srgbClr val="FF0000"/>
                </a:solidFill>
                <a:latin typeface="Arial MT"/>
                <a:cs typeface="Arial MT"/>
              </a:rPr>
              <a:t> 2025</a:t>
            </a:r>
            <a:endParaRPr sz="1100">
              <a:latin typeface="Arial MT"/>
              <a:cs typeface="Arial MT"/>
            </a:endParaRPr>
          </a:p>
          <a:p>
            <a:pPr lvl="1" marL="471170" indent="-229235">
              <a:lnSpc>
                <a:spcPct val="100000"/>
              </a:lnSpc>
              <a:spcBef>
                <a:spcPts val="95"/>
              </a:spcBef>
              <a:buFont typeface="Symbol"/>
              <a:buChar char=""/>
              <a:tabLst>
                <a:tab pos="471170" algn="l"/>
              </a:tabLst>
            </a:pPr>
            <a:r>
              <a:rPr dirty="0" sz="1100" b="1">
                <a:solidFill>
                  <a:srgbClr val="FF0000"/>
                </a:solidFill>
                <a:latin typeface="Arial"/>
                <a:cs typeface="Arial"/>
              </a:rPr>
              <a:t>Intake</a:t>
            </a:r>
            <a:r>
              <a:rPr dirty="0" sz="1100" spc="1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0000"/>
                </a:solidFill>
                <a:latin typeface="Arial"/>
                <a:cs typeface="Arial"/>
              </a:rPr>
              <a:t>2: </a:t>
            </a:r>
            <a:r>
              <a:rPr dirty="0" sz="1100" spc="-10">
                <a:solidFill>
                  <a:srgbClr val="FF0000"/>
                </a:solidFill>
                <a:latin typeface="Arial MT"/>
                <a:cs typeface="Arial MT"/>
              </a:rPr>
              <a:t>November</a:t>
            </a:r>
            <a:r>
              <a:rPr dirty="0" sz="1100" spc="-2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FF0000"/>
                </a:solidFill>
                <a:latin typeface="Arial MT"/>
                <a:cs typeface="Arial MT"/>
              </a:rPr>
              <a:t>17,</a:t>
            </a:r>
            <a:r>
              <a:rPr dirty="0" sz="1100" spc="1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1100" spc="-20">
                <a:solidFill>
                  <a:srgbClr val="FF0000"/>
                </a:solidFill>
                <a:latin typeface="Arial MT"/>
                <a:cs typeface="Arial MT"/>
              </a:rPr>
              <a:t>2025</a:t>
            </a:r>
            <a:endParaRPr sz="1100">
              <a:latin typeface="Arial MT"/>
              <a:cs typeface="Arial MT"/>
            </a:endParaRPr>
          </a:p>
          <a:p>
            <a:pPr marL="178435" marR="507365">
              <a:lnSpc>
                <a:spcPct val="101800"/>
              </a:lnSpc>
              <a:spcBef>
                <a:spcPts val="765"/>
              </a:spcBef>
            </a:pPr>
            <a:r>
              <a:rPr dirty="0" sz="1100">
                <a:latin typeface="Arial MT"/>
                <a:cs typeface="Arial MT"/>
              </a:rPr>
              <a:t>Applicants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will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be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notified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if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their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application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has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been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approved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within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FF0000"/>
                </a:solidFill>
                <a:latin typeface="Arial MT"/>
                <a:cs typeface="Arial MT"/>
              </a:rPr>
              <a:t>30</a:t>
            </a:r>
            <a:r>
              <a:rPr dirty="0" sz="1100" spc="-4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FF0000"/>
                </a:solidFill>
                <a:latin typeface="Arial MT"/>
                <a:cs typeface="Arial MT"/>
              </a:rPr>
              <a:t>days</a:t>
            </a:r>
            <a:r>
              <a:rPr dirty="0" sz="1100" spc="-2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of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the </a:t>
            </a:r>
            <a:r>
              <a:rPr dirty="0" sz="1100">
                <a:latin typeface="Arial MT"/>
                <a:cs typeface="Arial MT"/>
              </a:rPr>
              <a:t>application</a:t>
            </a:r>
            <a:r>
              <a:rPr dirty="0" sz="1100" spc="-6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deadline.</a:t>
            </a:r>
            <a:endParaRPr sz="11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Research</a:t>
            </a:r>
            <a:r>
              <a:rPr dirty="0" spc="-40"/>
              <a:t> </a:t>
            </a:r>
            <a:r>
              <a:rPr dirty="0"/>
              <a:t>Manitoba</a:t>
            </a:r>
            <a:r>
              <a:rPr dirty="0" spc="-15"/>
              <a:t> </a:t>
            </a:r>
            <a:r>
              <a:rPr dirty="0"/>
              <a:t>Research</a:t>
            </a:r>
            <a:r>
              <a:rPr dirty="0" spc="-35"/>
              <a:t> </a:t>
            </a:r>
            <a:r>
              <a:rPr dirty="0"/>
              <a:t>Connections</a:t>
            </a:r>
            <a:r>
              <a:rPr dirty="0" spc="-35"/>
              <a:t> </a:t>
            </a:r>
            <a:r>
              <a:rPr dirty="0"/>
              <a:t>Program</a:t>
            </a:r>
            <a:r>
              <a:rPr dirty="0" spc="-30"/>
              <a:t> </a:t>
            </a:r>
            <a:r>
              <a:rPr dirty="0" spc="-20"/>
              <a:t>Guide</a:t>
            </a:r>
          </a:p>
        </p:txBody>
      </p:sp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</a:t>
            </a:r>
            <a:r>
              <a:rPr dirty="0" spc="10"/>
              <a:t> </a:t>
            </a:r>
            <a:fld id="{81D60167-4931-47E6-BA6A-407CBD079E47}" type="slidenum">
              <a:rPr dirty="0" b="1">
                <a:latin typeface="Arial"/>
                <a:cs typeface="Arial"/>
              </a:rPr>
              <a:t>2</a:t>
            </a:fld>
            <a:r>
              <a:rPr dirty="0" spc="-10" b="1">
                <a:latin typeface="Arial"/>
                <a:cs typeface="Arial"/>
              </a:rPr>
              <a:t> </a:t>
            </a:r>
            <a:r>
              <a:rPr dirty="0"/>
              <a:t>of </a:t>
            </a:r>
            <a:r>
              <a:rPr dirty="0" spc="-50" b="1">
                <a:latin typeface="Arial"/>
                <a:cs typeface="Arial"/>
              </a:rPr>
              <a:t>7</a:t>
            </a:r>
          </a:p>
        </p:txBody>
      </p:sp>
      <p:sp>
        <p:nvSpPr>
          <p:cNvPr id="2" name="object 2" descr=""/>
          <p:cNvSpPr txBox="1"/>
          <p:nvPr/>
        </p:nvSpPr>
        <p:spPr>
          <a:xfrm>
            <a:off x="901405" y="892556"/>
            <a:ext cx="5941060" cy="3185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0090DD"/>
                </a:solidFill>
                <a:latin typeface="Arial"/>
                <a:cs typeface="Arial"/>
              </a:rPr>
              <a:t>5.</a:t>
            </a:r>
            <a:r>
              <a:rPr dirty="0" sz="1200" spc="125" b="1">
                <a:solidFill>
                  <a:srgbClr val="0090DD"/>
                </a:solidFill>
                <a:latin typeface="Arial"/>
                <a:cs typeface="Arial"/>
              </a:rPr>
              <a:t>  </a:t>
            </a:r>
            <a:r>
              <a:rPr dirty="0" sz="1200" b="1">
                <a:solidFill>
                  <a:srgbClr val="0090DD"/>
                </a:solidFill>
                <a:latin typeface="Arial"/>
                <a:cs typeface="Arial"/>
              </a:rPr>
              <a:t>Award</a:t>
            </a:r>
            <a:r>
              <a:rPr dirty="0" sz="1200" spc="60" b="1">
                <a:solidFill>
                  <a:srgbClr val="0090D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090DD"/>
                </a:solidFill>
                <a:latin typeface="Arial"/>
                <a:cs typeface="Arial"/>
              </a:rPr>
              <a:t>Amounts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820"/>
              </a:spcBef>
            </a:pP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Award</a:t>
            </a:r>
            <a:r>
              <a:rPr dirty="0" sz="1100" spc="8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funds</a:t>
            </a:r>
            <a:r>
              <a:rPr dirty="0" sz="1100" spc="4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are</a:t>
            </a:r>
            <a:r>
              <a:rPr dirty="0" sz="1100" spc="9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to</a:t>
            </a:r>
            <a:r>
              <a:rPr dirty="0" sz="1100" spc="11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be</a:t>
            </a:r>
            <a:r>
              <a:rPr dirty="0" sz="1100" spc="8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used</a:t>
            </a:r>
            <a:r>
              <a:rPr dirty="0" sz="1100" spc="5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only</a:t>
            </a:r>
            <a:r>
              <a:rPr dirty="0" sz="1100" spc="7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towards</a:t>
            </a:r>
            <a:r>
              <a:rPr dirty="0" sz="1100" spc="7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11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event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that</a:t>
            </a:r>
            <a:r>
              <a:rPr dirty="0" sz="1100" spc="16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is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approved</a:t>
            </a:r>
            <a:r>
              <a:rPr dirty="0" sz="1100" spc="11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by</a:t>
            </a:r>
            <a:r>
              <a:rPr dirty="0" sz="1100" spc="10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Research</a:t>
            </a:r>
            <a:r>
              <a:rPr dirty="0" sz="1100" spc="11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010101"/>
                </a:solidFill>
                <a:latin typeface="Arial MT"/>
                <a:cs typeface="Arial MT"/>
              </a:rPr>
              <a:t>Manitoba,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substantial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changes</a:t>
            </a:r>
            <a:r>
              <a:rPr dirty="0" sz="1100" spc="10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to</a:t>
            </a:r>
            <a:r>
              <a:rPr dirty="0" sz="1100" spc="8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10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event</a:t>
            </a:r>
            <a:r>
              <a:rPr dirty="0" sz="11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will</a:t>
            </a:r>
            <a:r>
              <a:rPr dirty="0" sz="1100" spc="14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require</a:t>
            </a:r>
            <a:r>
              <a:rPr dirty="0" sz="1100" spc="14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</a:t>
            </a:r>
            <a:r>
              <a:rPr dirty="0" sz="1100" spc="10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u="sng" sz="11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 MT"/>
                <a:cs typeface="Arial MT"/>
                <a:hlinkClick r:id="rId2"/>
              </a:rPr>
              <a:t>Change</a:t>
            </a:r>
            <a:r>
              <a:rPr dirty="0" u="sng" sz="1100" spc="1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 MT"/>
                <a:cs typeface="Arial MT"/>
                <a:hlinkClick r:id="rId2"/>
              </a:rPr>
              <a:t> </a:t>
            </a:r>
            <a:r>
              <a:rPr dirty="0" u="sng" sz="11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 MT"/>
                <a:cs typeface="Arial MT"/>
                <a:hlinkClick r:id="rId2"/>
              </a:rPr>
              <a:t>Request</a:t>
            </a:r>
            <a:r>
              <a:rPr dirty="0" u="sng" sz="1100" spc="15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 MT"/>
                <a:cs typeface="Arial MT"/>
                <a:hlinkClick r:id="rId2"/>
              </a:rPr>
              <a:t> </a:t>
            </a:r>
            <a:r>
              <a:rPr dirty="0" u="sng" sz="11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 MT"/>
                <a:cs typeface="Arial MT"/>
                <a:hlinkClick r:id="rId2"/>
              </a:rPr>
              <a:t>Form</a:t>
            </a:r>
            <a:r>
              <a:rPr dirty="0" sz="1100" spc="130">
                <a:solidFill>
                  <a:srgbClr val="0562C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and</a:t>
            </a:r>
            <a:r>
              <a:rPr dirty="0" sz="1100" spc="10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will</a:t>
            </a:r>
            <a:r>
              <a:rPr dirty="0" sz="1100" spc="11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25">
                <a:solidFill>
                  <a:srgbClr val="010101"/>
                </a:solidFill>
                <a:latin typeface="Arial MT"/>
                <a:cs typeface="Arial MT"/>
              </a:rPr>
              <a:t>not</a:t>
            </a:r>
            <a:r>
              <a:rPr dirty="0" sz="1100" spc="50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necessarily</a:t>
            </a:r>
            <a:r>
              <a:rPr dirty="0" sz="1100" spc="15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be</a:t>
            </a:r>
            <a:r>
              <a:rPr dirty="0" sz="1100" spc="16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010101"/>
                </a:solidFill>
                <a:latin typeface="Arial MT"/>
                <a:cs typeface="Arial MT"/>
              </a:rPr>
              <a:t>approved.</a:t>
            </a:r>
            <a:endParaRPr sz="1100">
              <a:latin typeface="Arial MT"/>
              <a:cs typeface="Arial MT"/>
            </a:endParaRPr>
          </a:p>
          <a:p>
            <a:pPr algn="just" marL="12700" marR="138430">
              <a:lnSpc>
                <a:spcPct val="100000"/>
              </a:lnSpc>
              <a:spcBef>
                <a:spcPts val="1220"/>
              </a:spcBef>
            </a:pP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Funding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provided</a:t>
            </a:r>
            <a:r>
              <a:rPr dirty="0" sz="1100" spc="12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is</a:t>
            </a:r>
            <a:r>
              <a:rPr dirty="0" sz="1100" spc="10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</a:t>
            </a:r>
            <a:r>
              <a:rPr dirty="0" sz="1100" spc="9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maximum</a:t>
            </a:r>
            <a:r>
              <a:rPr dirty="0" sz="1100" spc="14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of</a:t>
            </a:r>
            <a:r>
              <a:rPr dirty="0" sz="1100" spc="160"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FF0000"/>
                </a:solidFill>
                <a:latin typeface="Arial MT"/>
                <a:cs typeface="Arial MT"/>
              </a:rPr>
              <a:t>$7,500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,</a:t>
            </a:r>
            <a:r>
              <a:rPr dirty="0" sz="11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with</a:t>
            </a:r>
            <a:r>
              <a:rPr dirty="0" sz="1100" spc="11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an</a:t>
            </a:r>
            <a:r>
              <a:rPr dirty="0" sz="1100" spc="14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additional</a:t>
            </a:r>
            <a:r>
              <a:rPr dirty="0" sz="1100" spc="12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FF0000"/>
                </a:solidFill>
                <a:latin typeface="Arial MT"/>
                <a:cs typeface="Arial MT"/>
              </a:rPr>
              <a:t>$2,500</a:t>
            </a:r>
            <a:r>
              <a:rPr dirty="0" sz="1100" spc="15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available</a:t>
            </a:r>
            <a:r>
              <a:rPr dirty="0" sz="1100" spc="8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for</a:t>
            </a:r>
            <a:r>
              <a:rPr dirty="0" sz="1100" spc="10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010101"/>
                </a:solidFill>
                <a:latin typeface="Arial MT"/>
                <a:cs typeface="Arial MT"/>
              </a:rPr>
              <a:t>events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taking</a:t>
            </a:r>
            <a:r>
              <a:rPr dirty="0" sz="1100" spc="17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place</a:t>
            </a:r>
            <a:r>
              <a:rPr dirty="0" sz="1100" spc="14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in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15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Northern</a:t>
            </a:r>
            <a:r>
              <a:rPr dirty="0" sz="1100" spc="18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Manitoba</a:t>
            </a:r>
            <a:r>
              <a:rPr dirty="0" sz="1100" spc="14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region*.</a:t>
            </a:r>
            <a:r>
              <a:rPr dirty="0" sz="11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Research</a:t>
            </a:r>
            <a:r>
              <a:rPr dirty="0" sz="1100" spc="14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Manitoba</a:t>
            </a:r>
            <a:r>
              <a:rPr dirty="0" sz="1100" spc="14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funding</a:t>
            </a:r>
            <a:r>
              <a:rPr dirty="0" sz="1100" spc="14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must</a:t>
            </a:r>
            <a:r>
              <a:rPr dirty="0" sz="11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make</a:t>
            </a:r>
            <a:r>
              <a:rPr dirty="0" sz="1100" spc="14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25">
                <a:solidFill>
                  <a:srgbClr val="010101"/>
                </a:solidFill>
                <a:latin typeface="Arial MT"/>
                <a:cs typeface="Arial MT"/>
              </a:rPr>
              <a:t>up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no</a:t>
            </a:r>
            <a:r>
              <a:rPr dirty="0" sz="1100" spc="9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more</a:t>
            </a:r>
            <a:r>
              <a:rPr dirty="0" sz="1100" spc="7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than</a:t>
            </a:r>
            <a:r>
              <a:rPr dirty="0" sz="1100" spc="10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FF0000"/>
                </a:solidFill>
                <a:latin typeface="Arial MT"/>
                <a:cs typeface="Arial MT"/>
              </a:rPr>
              <a:t>50%</a:t>
            </a:r>
            <a:r>
              <a:rPr dirty="0" sz="1100" spc="10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of</a:t>
            </a:r>
            <a:r>
              <a:rPr dirty="0" sz="1100" spc="8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10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total</a:t>
            </a:r>
            <a:r>
              <a:rPr dirty="0" sz="1100" spc="10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event</a:t>
            </a:r>
            <a:r>
              <a:rPr dirty="0" sz="1100" spc="11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010101"/>
                </a:solidFill>
                <a:latin typeface="Arial MT"/>
                <a:cs typeface="Arial MT"/>
              </a:rPr>
              <a:t>budget.</a:t>
            </a:r>
            <a:endParaRPr sz="1100">
              <a:latin typeface="Arial MT"/>
              <a:cs typeface="Arial MT"/>
            </a:endParaRPr>
          </a:p>
          <a:p>
            <a:pPr algn="just" marL="12700" marR="160020">
              <a:lnSpc>
                <a:spcPct val="100000"/>
              </a:lnSpc>
              <a:spcBef>
                <a:spcPts val="1225"/>
              </a:spcBef>
            </a:pP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</a:t>
            </a:r>
            <a:r>
              <a:rPr dirty="0" sz="11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project</a:t>
            </a:r>
            <a:r>
              <a:rPr dirty="0" sz="1100" spc="9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may</a:t>
            </a:r>
            <a:r>
              <a:rPr dirty="0" sz="1100" spc="9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be</a:t>
            </a:r>
            <a:r>
              <a:rPr dirty="0" sz="1100" spc="10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approved</a:t>
            </a:r>
            <a:r>
              <a:rPr dirty="0" sz="1100" spc="10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for</a:t>
            </a:r>
            <a:r>
              <a:rPr dirty="0" sz="11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less</a:t>
            </a:r>
            <a:r>
              <a:rPr dirty="0" sz="1100" spc="10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than</a:t>
            </a:r>
            <a:r>
              <a:rPr dirty="0" sz="1100" spc="10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10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requested</a:t>
            </a:r>
            <a:r>
              <a:rPr dirty="0" sz="1100" spc="14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amount</a:t>
            </a:r>
            <a:r>
              <a:rPr dirty="0" sz="1100" spc="12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of</a:t>
            </a:r>
            <a:r>
              <a:rPr dirty="0" sz="1100" spc="9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funding,</a:t>
            </a:r>
            <a:r>
              <a:rPr dirty="0" sz="1100" spc="12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even</a:t>
            </a:r>
            <a:r>
              <a:rPr dirty="0" sz="1100" spc="10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if</a:t>
            </a:r>
            <a:r>
              <a:rPr dirty="0" sz="1100" spc="15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010101"/>
                </a:solidFill>
                <a:latin typeface="Arial MT"/>
                <a:cs typeface="Arial MT"/>
              </a:rPr>
              <a:t>eligible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for</a:t>
            </a:r>
            <a:r>
              <a:rPr dirty="0" sz="1100" spc="9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10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full</a:t>
            </a:r>
            <a:r>
              <a:rPr dirty="0" sz="1100" spc="10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amount,</a:t>
            </a:r>
            <a:r>
              <a:rPr dirty="0" sz="1100" spc="14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depending</a:t>
            </a:r>
            <a:r>
              <a:rPr dirty="0" sz="1100" spc="10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on</a:t>
            </a:r>
            <a:r>
              <a:rPr dirty="0" sz="1100" spc="10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10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availability</a:t>
            </a:r>
            <a:r>
              <a:rPr dirty="0" sz="1100" spc="9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of</a:t>
            </a:r>
            <a:r>
              <a:rPr dirty="0" sz="1100" spc="12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funds</a:t>
            </a:r>
            <a:r>
              <a:rPr dirty="0" sz="1100" spc="12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in</a:t>
            </a:r>
            <a:r>
              <a:rPr dirty="0" sz="1100" spc="10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10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010101"/>
                </a:solidFill>
                <a:latin typeface="Arial MT"/>
                <a:cs typeface="Arial MT"/>
              </a:rPr>
              <a:t>intake.</a:t>
            </a:r>
            <a:endParaRPr sz="1100">
              <a:latin typeface="Arial MT"/>
              <a:cs typeface="Arial MT"/>
            </a:endParaRPr>
          </a:p>
          <a:p>
            <a:pPr marL="12700" marR="40640">
              <a:lnSpc>
                <a:spcPct val="100000"/>
              </a:lnSpc>
              <a:spcBef>
                <a:spcPts val="819"/>
              </a:spcBef>
            </a:pP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All</a:t>
            </a:r>
            <a:r>
              <a:rPr dirty="0" sz="11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expenses</a:t>
            </a:r>
            <a:r>
              <a:rPr dirty="0" sz="1100" spc="6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must</a:t>
            </a:r>
            <a:r>
              <a:rPr dirty="0" sz="1100" spc="14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be</a:t>
            </a:r>
            <a:r>
              <a:rPr dirty="0" sz="1100" spc="9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for</a:t>
            </a:r>
            <a:r>
              <a:rPr dirty="0" sz="1100" spc="9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those</a:t>
            </a:r>
            <a:r>
              <a:rPr dirty="0" sz="1100" spc="9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specific</a:t>
            </a:r>
            <a:r>
              <a:rPr dirty="0" sz="1100" spc="6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to</a:t>
            </a:r>
            <a:r>
              <a:rPr dirty="0" sz="1100" spc="9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9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event.</a:t>
            </a:r>
            <a:r>
              <a:rPr dirty="0" sz="1100" spc="11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Below</a:t>
            </a:r>
            <a:r>
              <a:rPr dirty="0" sz="1100" spc="9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is</a:t>
            </a:r>
            <a:r>
              <a:rPr dirty="0" sz="1100" spc="9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</a:t>
            </a:r>
            <a:r>
              <a:rPr dirty="0" sz="1100" spc="9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list</a:t>
            </a:r>
            <a:r>
              <a:rPr dirty="0" sz="1100" spc="11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of</a:t>
            </a:r>
            <a:r>
              <a:rPr dirty="0" sz="1100" spc="11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commonly</a:t>
            </a:r>
            <a:r>
              <a:rPr dirty="0" sz="1100" spc="12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010101"/>
                </a:solidFill>
                <a:latin typeface="Arial MT"/>
                <a:cs typeface="Arial MT"/>
              </a:rPr>
              <a:t>requested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expenses</a:t>
            </a:r>
            <a:r>
              <a:rPr dirty="0" sz="1100" spc="14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and</a:t>
            </a:r>
            <a:r>
              <a:rPr dirty="0" sz="1100" spc="12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their</a:t>
            </a:r>
            <a:r>
              <a:rPr dirty="0" sz="1100" spc="14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010101"/>
                </a:solidFill>
                <a:latin typeface="Arial MT"/>
                <a:cs typeface="Arial MT"/>
              </a:rPr>
              <a:t>eligibility.</a:t>
            </a:r>
            <a:endParaRPr sz="1100">
              <a:latin typeface="Arial MT"/>
              <a:cs typeface="Arial MT"/>
            </a:endParaRPr>
          </a:p>
          <a:p>
            <a:pPr algn="just" marL="12700" marR="202565" indent="-635">
              <a:lnSpc>
                <a:spcPct val="101699"/>
              </a:lnSpc>
              <a:spcBef>
                <a:spcPts val="1175"/>
              </a:spcBef>
            </a:pP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Please</a:t>
            </a:r>
            <a:r>
              <a:rPr dirty="0" sz="11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contact</a:t>
            </a:r>
            <a:r>
              <a:rPr dirty="0" sz="1100" spc="15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u="sng" sz="11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 MT"/>
                <a:cs typeface="Arial MT"/>
                <a:hlinkClick r:id="rId3"/>
              </a:rPr>
              <a:t>Research</a:t>
            </a:r>
            <a:r>
              <a:rPr dirty="0" u="sng" sz="1100" spc="13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 MT"/>
                <a:cs typeface="Arial MT"/>
                <a:hlinkClick r:id="rId3"/>
              </a:rPr>
              <a:t> </a:t>
            </a:r>
            <a:r>
              <a:rPr dirty="0" u="sng" sz="11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 MT"/>
                <a:cs typeface="Arial MT"/>
                <a:hlinkClick r:id="rId3"/>
              </a:rPr>
              <a:t>Manitoba</a:t>
            </a:r>
            <a:r>
              <a:rPr dirty="0" sz="1100" spc="135">
                <a:solidFill>
                  <a:srgbClr val="0562C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in</a:t>
            </a:r>
            <a:r>
              <a:rPr dirty="0" sz="11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advance</a:t>
            </a:r>
            <a:r>
              <a:rPr dirty="0" sz="11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of</a:t>
            </a:r>
            <a:r>
              <a:rPr dirty="0" sz="1100" spc="15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submitting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your</a:t>
            </a:r>
            <a:r>
              <a:rPr dirty="0" sz="1100" spc="12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application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if</a:t>
            </a:r>
            <a:r>
              <a:rPr dirty="0" sz="1100" spc="15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you</a:t>
            </a:r>
            <a:r>
              <a:rPr dirty="0" sz="1100" spc="16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20">
                <a:solidFill>
                  <a:srgbClr val="010101"/>
                </a:solidFill>
                <a:latin typeface="Arial MT"/>
                <a:cs typeface="Arial MT"/>
              </a:rPr>
              <a:t>have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questions</a:t>
            </a:r>
            <a:r>
              <a:rPr dirty="0" sz="1100" spc="12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about</a:t>
            </a:r>
            <a:r>
              <a:rPr dirty="0" sz="1100" spc="15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any</a:t>
            </a:r>
            <a:r>
              <a:rPr dirty="0" sz="11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specific</a:t>
            </a:r>
            <a:r>
              <a:rPr dirty="0" sz="1100" spc="16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expenses</a:t>
            </a:r>
            <a:r>
              <a:rPr dirty="0" sz="11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in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your</a:t>
            </a:r>
            <a:r>
              <a:rPr dirty="0" sz="1100" spc="12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010101"/>
                </a:solidFill>
                <a:latin typeface="Arial MT"/>
                <a:cs typeface="Arial MT"/>
              </a:rPr>
              <a:t>application.</a:t>
            </a:r>
            <a:endParaRPr sz="1100">
              <a:latin typeface="Arial MT"/>
              <a:cs typeface="Arial MT"/>
            </a:endParaRPr>
          </a:p>
          <a:p>
            <a:pPr algn="just" marL="12700">
              <a:lnSpc>
                <a:spcPct val="100000"/>
              </a:lnSpc>
              <a:spcBef>
                <a:spcPts val="1210"/>
              </a:spcBef>
            </a:pPr>
            <a:r>
              <a:rPr dirty="0" sz="900">
                <a:solidFill>
                  <a:srgbClr val="010101"/>
                </a:solidFill>
                <a:latin typeface="Arial MT"/>
                <a:cs typeface="Arial MT"/>
              </a:rPr>
              <a:t>*Northern</a:t>
            </a:r>
            <a:r>
              <a:rPr dirty="0" sz="900" spc="12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900">
                <a:solidFill>
                  <a:srgbClr val="010101"/>
                </a:solidFill>
                <a:latin typeface="Arial MT"/>
                <a:cs typeface="Arial MT"/>
              </a:rPr>
              <a:t>Manitoba</a:t>
            </a:r>
            <a:r>
              <a:rPr dirty="0" sz="900" spc="9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900">
                <a:solidFill>
                  <a:srgbClr val="010101"/>
                </a:solidFill>
                <a:latin typeface="Arial MT"/>
                <a:cs typeface="Arial MT"/>
              </a:rPr>
              <a:t>region</a:t>
            </a:r>
            <a:r>
              <a:rPr dirty="0" sz="900" spc="10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900">
                <a:solidFill>
                  <a:srgbClr val="010101"/>
                </a:solidFill>
                <a:latin typeface="Arial MT"/>
                <a:cs typeface="Arial MT"/>
              </a:rPr>
              <a:t>is</a:t>
            </a:r>
            <a:r>
              <a:rPr dirty="0" sz="9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900">
                <a:solidFill>
                  <a:srgbClr val="010101"/>
                </a:solidFill>
                <a:latin typeface="Arial MT"/>
                <a:cs typeface="Arial MT"/>
              </a:rPr>
              <a:t>defined</a:t>
            </a:r>
            <a:r>
              <a:rPr dirty="0" sz="900" spc="9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900">
                <a:solidFill>
                  <a:srgbClr val="010101"/>
                </a:solidFill>
                <a:latin typeface="Arial MT"/>
                <a:cs typeface="Arial MT"/>
              </a:rPr>
              <a:t>for</a:t>
            </a:r>
            <a:r>
              <a:rPr dirty="0" sz="9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900">
                <a:solidFill>
                  <a:srgbClr val="010101"/>
                </a:solidFill>
                <a:latin typeface="Arial MT"/>
                <a:cs typeface="Arial MT"/>
              </a:rPr>
              <a:t>this</a:t>
            </a:r>
            <a:r>
              <a:rPr dirty="0" sz="9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900">
                <a:solidFill>
                  <a:srgbClr val="010101"/>
                </a:solidFill>
                <a:latin typeface="Arial MT"/>
                <a:cs typeface="Arial MT"/>
              </a:rPr>
              <a:t>application</a:t>
            </a:r>
            <a:r>
              <a:rPr dirty="0" sz="900" spc="12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900">
                <a:solidFill>
                  <a:srgbClr val="010101"/>
                </a:solidFill>
                <a:latin typeface="Arial MT"/>
                <a:cs typeface="Arial MT"/>
              </a:rPr>
              <a:t>as</a:t>
            </a:r>
            <a:r>
              <a:rPr dirty="0" sz="9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900">
                <a:solidFill>
                  <a:srgbClr val="010101"/>
                </a:solidFill>
                <a:latin typeface="Arial MT"/>
                <a:cs typeface="Arial MT"/>
              </a:rPr>
              <a:t>indicated</a:t>
            </a:r>
            <a:r>
              <a:rPr dirty="0" sz="900" spc="9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900">
                <a:solidFill>
                  <a:srgbClr val="010101"/>
                </a:solidFill>
                <a:latin typeface="Arial MT"/>
                <a:cs typeface="Arial MT"/>
              </a:rPr>
              <a:t>in</a:t>
            </a:r>
            <a:r>
              <a:rPr dirty="0" sz="900" spc="12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u="sng" sz="9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 MT"/>
                <a:cs typeface="Arial MT"/>
                <a:hlinkClick r:id="rId4"/>
              </a:rPr>
              <a:t>Manitoba’s</a:t>
            </a:r>
            <a:r>
              <a:rPr dirty="0" u="sng" sz="900" spc="13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 MT"/>
                <a:cs typeface="Arial MT"/>
                <a:hlinkClick r:id="rId4"/>
              </a:rPr>
              <a:t> </a:t>
            </a:r>
            <a:r>
              <a:rPr dirty="0" u="sng" sz="9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 MT"/>
                <a:cs typeface="Arial MT"/>
                <a:hlinkClick r:id="rId4"/>
              </a:rPr>
              <a:t>Look</a:t>
            </a:r>
            <a:r>
              <a:rPr dirty="0" u="sng" sz="900" spc="13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 MT"/>
                <a:cs typeface="Arial MT"/>
                <a:hlinkClick r:id="rId4"/>
              </a:rPr>
              <a:t> </a:t>
            </a:r>
            <a:r>
              <a:rPr dirty="0" u="sng" sz="9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 MT"/>
                <a:cs typeface="Arial MT"/>
                <a:hlinkClick r:id="rId4"/>
              </a:rPr>
              <a:t>North</a:t>
            </a:r>
            <a:r>
              <a:rPr dirty="0" u="sng" sz="900" spc="9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 MT"/>
                <a:cs typeface="Arial MT"/>
                <a:hlinkClick r:id="rId4"/>
              </a:rPr>
              <a:t> </a:t>
            </a:r>
            <a:r>
              <a:rPr dirty="0" u="sng" sz="9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 MT"/>
                <a:cs typeface="Arial MT"/>
                <a:hlinkClick r:id="rId4"/>
              </a:rPr>
              <a:t>Interactive</a:t>
            </a:r>
            <a:r>
              <a:rPr dirty="0" u="sng" sz="900" spc="12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 MT"/>
                <a:cs typeface="Arial MT"/>
                <a:hlinkClick r:id="rId4"/>
              </a:rPr>
              <a:t> </a:t>
            </a:r>
            <a:r>
              <a:rPr dirty="0" u="sng" sz="900" spc="-2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 MT"/>
                <a:cs typeface="Arial MT"/>
                <a:hlinkClick r:id="rId4"/>
              </a:rPr>
              <a:t>Map</a:t>
            </a:r>
            <a:endParaRPr sz="900">
              <a:latin typeface="Arial MT"/>
              <a:cs typeface="Arial MT"/>
            </a:endParaRP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914400" y="4224528"/>
          <a:ext cx="6019800" cy="3437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52800"/>
                <a:gridCol w="2584450"/>
              </a:tblGrid>
              <a:tr h="36576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100" b="1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Eligible</a:t>
                      </a:r>
                      <a:r>
                        <a:rPr dirty="0" sz="1100" spc="200" b="1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Expenses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52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100" b="1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Ineligible</a:t>
                      </a:r>
                      <a:r>
                        <a:rPr dirty="0" sz="1100" spc="260" b="1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Expenses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52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72130">
                <a:tc>
                  <a:txBody>
                    <a:bodyPr/>
                    <a:lstStyle/>
                    <a:p>
                      <a:pPr algn="just" marL="297815" indent="-227965">
                        <a:lnSpc>
                          <a:spcPct val="100000"/>
                        </a:lnSpc>
                        <a:spcBef>
                          <a:spcPts val="170"/>
                        </a:spcBef>
                        <a:buFont typeface="Symbol"/>
                        <a:buChar char=""/>
                        <a:tabLst>
                          <a:tab pos="297815" algn="l"/>
                        </a:tabLst>
                      </a:pP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Invited</a:t>
                      </a:r>
                      <a:r>
                        <a:rPr dirty="0" sz="1100" spc="16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guests’*</a:t>
                      </a:r>
                      <a:r>
                        <a:rPr dirty="0" sz="1100" spc="17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honorariums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just" marL="298450" marR="287655" indent="-228600">
                        <a:lnSpc>
                          <a:spcPct val="101200"/>
                        </a:lnSpc>
                        <a:spcBef>
                          <a:spcPts val="655"/>
                        </a:spcBef>
                        <a:buFont typeface="Symbol"/>
                        <a:buChar char=""/>
                        <a:tabLst>
                          <a:tab pos="298450" algn="l"/>
                        </a:tabLst>
                      </a:pP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Invited</a:t>
                      </a:r>
                      <a:r>
                        <a:rPr dirty="0" sz="1100" spc="13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guests’*</a:t>
                      </a:r>
                      <a:r>
                        <a:rPr dirty="0" sz="1100" spc="14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travel</a:t>
                      </a:r>
                      <a:r>
                        <a:rPr dirty="0" sz="1100" spc="14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and</a:t>
                      </a:r>
                      <a:r>
                        <a:rPr dirty="0" sz="1100" spc="13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accommodation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costs</a:t>
                      </a:r>
                      <a:r>
                        <a:rPr dirty="0" sz="1100" spc="12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(no</a:t>
                      </a:r>
                      <a:r>
                        <a:rPr dirty="0" sz="1100" spc="9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more</a:t>
                      </a:r>
                      <a:r>
                        <a:rPr dirty="0" sz="1100" spc="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than</a:t>
                      </a:r>
                      <a:r>
                        <a:rPr dirty="0" sz="1100" spc="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two</a:t>
                      </a:r>
                      <a:r>
                        <a:rPr dirty="0" sz="1100" spc="13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days),</a:t>
                      </a:r>
                      <a:r>
                        <a:rPr dirty="0" sz="1100" spc="12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when</a:t>
                      </a:r>
                      <a:r>
                        <a:rPr dirty="0" sz="1100" spc="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2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their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permanent</a:t>
                      </a:r>
                      <a:r>
                        <a:rPr dirty="0" sz="1100" spc="15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residence</a:t>
                      </a:r>
                      <a:r>
                        <a:rPr dirty="0" sz="1100" spc="13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is</a:t>
                      </a:r>
                      <a:r>
                        <a:rPr dirty="0" sz="1100" spc="12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more</a:t>
                      </a:r>
                      <a:r>
                        <a:rPr dirty="0" sz="1100" spc="13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than</a:t>
                      </a:r>
                      <a:r>
                        <a:rPr dirty="0" sz="1100" spc="13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200</a:t>
                      </a:r>
                      <a:r>
                        <a:rPr dirty="0" sz="1100" spc="1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2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km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outside</a:t>
                      </a:r>
                      <a:r>
                        <a:rPr dirty="0" sz="1100" spc="12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of</a:t>
                      </a:r>
                      <a:r>
                        <a:rPr dirty="0" sz="1100" spc="10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the</a:t>
                      </a:r>
                      <a:r>
                        <a:rPr dirty="0" sz="1100" spc="12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event’s</a:t>
                      </a:r>
                      <a:r>
                        <a:rPr dirty="0" sz="1100" spc="114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location.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298450" marR="697865" indent="-228600">
                        <a:lnSpc>
                          <a:spcPct val="100000"/>
                        </a:lnSpc>
                        <a:spcBef>
                          <a:spcPts val="675"/>
                        </a:spcBef>
                        <a:buFont typeface="Symbol"/>
                        <a:buChar char=""/>
                        <a:tabLst>
                          <a:tab pos="298450" algn="l"/>
                        </a:tabLst>
                      </a:pP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Marketing</a:t>
                      </a:r>
                      <a:r>
                        <a:rPr dirty="0" sz="1100" spc="15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materials</a:t>
                      </a:r>
                      <a:r>
                        <a:rPr dirty="0" sz="1100" spc="15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(e.g.</a:t>
                      </a:r>
                      <a:r>
                        <a:rPr dirty="0" sz="1100" spc="204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brochures,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programs,</a:t>
                      </a:r>
                      <a:r>
                        <a:rPr dirty="0" sz="1100" spc="24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signage)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298450" marR="434340" indent="-228600">
                        <a:lnSpc>
                          <a:spcPct val="100000"/>
                        </a:lnSpc>
                        <a:spcBef>
                          <a:spcPts val="695"/>
                        </a:spcBef>
                        <a:buFont typeface="Symbol"/>
                        <a:buChar char=""/>
                        <a:tabLst>
                          <a:tab pos="298450" algn="l"/>
                        </a:tabLst>
                      </a:pPr>
                      <a:r>
                        <a:rPr dirty="0" sz="1100" spc="1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Accommodation</a:t>
                      </a:r>
                      <a:r>
                        <a:rPr dirty="0" sz="1100" spc="12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resources</a:t>
                      </a:r>
                      <a:r>
                        <a:rPr dirty="0" sz="1100" spc="12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(e.g.</a:t>
                      </a:r>
                      <a:r>
                        <a:rPr dirty="0" sz="1100" spc="14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2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ASL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interpreters,</a:t>
                      </a:r>
                      <a:r>
                        <a:rPr dirty="0" sz="1100" spc="22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French</a:t>
                      </a:r>
                      <a:r>
                        <a:rPr dirty="0" sz="1100" spc="21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translation,</a:t>
                      </a:r>
                      <a:r>
                        <a:rPr dirty="0" sz="1100" spc="22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portable ramps)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algn="just" marL="297815" indent="-227965">
                        <a:lnSpc>
                          <a:spcPct val="100000"/>
                        </a:lnSpc>
                        <a:spcBef>
                          <a:spcPts val="695"/>
                        </a:spcBef>
                        <a:buFont typeface="Symbol"/>
                        <a:buChar char=""/>
                        <a:tabLst>
                          <a:tab pos="297815" algn="l"/>
                        </a:tabLst>
                      </a:pP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Event</a:t>
                      </a:r>
                      <a:r>
                        <a:rPr dirty="0" sz="1100" spc="14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rental</a:t>
                      </a:r>
                      <a:r>
                        <a:rPr dirty="0" sz="1100" spc="13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space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298450" indent="-228600">
                        <a:lnSpc>
                          <a:spcPct val="100000"/>
                        </a:lnSpc>
                        <a:spcBef>
                          <a:spcPts val="675"/>
                        </a:spcBef>
                        <a:buFont typeface="Symbol"/>
                        <a:buChar char=""/>
                        <a:tabLst>
                          <a:tab pos="298450" algn="l"/>
                        </a:tabLst>
                      </a:pP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Food</a:t>
                      </a:r>
                      <a:r>
                        <a:rPr dirty="0" sz="1100" spc="19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and</a:t>
                      </a:r>
                      <a:r>
                        <a:rPr dirty="0" sz="1100" spc="16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non-alcoholic</a:t>
                      </a:r>
                      <a:r>
                        <a:rPr dirty="0" sz="1100" spc="15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beverage</a:t>
                      </a:r>
                      <a:r>
                        <a:rPr dirty="0" sz="1100" spc="19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catering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9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*An</a:t>
                      </a:r>
                      <a:r>
                        <a:rPr dirty="0" sz="900" spc="9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invited</a:t>
                      </a:r>
                      <a:r>
                        <a:rPr dirty="0" sz="900" spc="9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guest</a:t>
                      </a:r>
                      <a:r>
                        <a:rPr dirty="0" sz="900" spc="8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must</a:t>
                      </a:r>
                      <a:r>
                        <a:rPr dirty="0" sz="900" spc="8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be</a:t>
                      </a:r>
                      <a:r>
                        <a:rPr dirty="0" sz="900" spc="9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an</a:t>
                      </a:r>
                      <a:r>
                        <a:rPr dirty="0" sz="900" spc="9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active</a:t>
                      </a:r>
                      <a:r>
                        <a:rPr dirty="0" sz="900" spc="9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participant</a:t>
                      </a:r>
                      <a:r>
                        <a:rPr dirty="0" sz="900" spc="114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in</a:t>
                      </a:r>
                      <a:r>
                        <a:rPr dirty="0" sz="900" spc="6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the</a:t>
                      </a:r>
                      <a:r>
                        <a:rPr dirty="0" sz="900" spc="7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1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event,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marL="69850" marR="11112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e.g.</a:t>
                      </a:r>
                      <a:r>
                        <a:rPr dirty="0" sz="900" spc="8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an</a:t>
                      </a:r>
                      <a:r>
                        <a:rPr dirty="0" sz="900" spc="10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Elder</a:t>
                      </a:r>
                      <a:r>
                        <a:rPr dirty="0" sz="900" spc="12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performing</a:t>
                      </a:r>
                      <a:r>
                        <a:rPr dirty="0" sz="900" spc="10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900" spc="11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ceremony,</a:t>
                      </a:r>
                      <a:r>
                        <a:rPr dirty="0" sz="900" spc="12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900" spc="10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workshop</a:t>
                      </a:r>
                      <a:r>
                        <a:rPr dirty="0" sz="900" spc="10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leader,</a:t>
                      </a:r>
                      <a:r>
                        <a:rPr dirty="0" sz="900" spc="12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2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or </a:t>
                      </a:r>
                      <a:r>
                        <a:rPr dirty="0" sz="9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900" spc="6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guest</a:t>
                      </a:r>
                      <a:r>
                        <a:rPr dirty="0" sz="900" spc="7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1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speaker.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215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5275" marR="68580" indent="-228600">
                        <a:lnSpc>
                          <a:spcPct val="100000"/>
                        </a:lnSpc>
                        <a:spcBef>
                          <a:spcPts val="170"/>
                        </a:spcBef>
                        <a:buFont typeface="Symbol"/>
                        <a:buChar char=""/>
                        <a:tabLst>
                          <a:tab pos="295275" algn="l"/>
                        </a:tabLst>
                      </a:pP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Consultant</a:t>
                      </a:r>
                      <a:r>
                        <a:rPr dirty="0" sz="1100" spc="16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fees,</a:t>
                      </a:r>
                      <a:r>
                        <a:rPr dirty="0" sz="1100" spc="16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staff</a:t>
                      </a:r>
                      <a:r>
                        <a:rPr dirty="0" sz="1100" spc="16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salaries</a:t>
                      </a:r>
                      <a:r>
                        <a:rPr dirty="0" sz="1100" spc="13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2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and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staff</a:t>
                      </a:r>
                      <a:r>
                        <a:rPr dirty="0" sz="1100" spc="13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bonuses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295275" indent="-228600">
                        <a:lnSpc>
                          <a:spcPct val="100000"/>
                        </a:lnSpc>
                        <a:spcBef>
                          <a:spcPts val="695"/>
                        </a:spcBef>
                        <a:buFont typeface="Symbol"/>
                        <a:buChar char=""/>
                        <a:tabLst>
                          <a:tab pos="295275" algn="l"/>
                        </a:tabLst>
                      </a:pP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Research</a:t>
                      </a:r>
                      <a:r>
                        <a:rPr dirty="0" sz="1100" spc="22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activities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295275" indent="-228600">
                        <a:lnSpc>
                          <a:spcPct val="100000"/>
                        </a:lnSpc>
                        <a:spcBef>
                          <a:spcPts val="675"/>
                        </a:spcBef>
                        <a:buFont typeface="Symbol"/>
                        <a:buChar char=""/>
                        <a:tabLst>
                          <a:tab pos="295275" algn="l"/>
                        </a:tabLst>
                      </a:pPr>
                      <a:r>
                        <a:rPr dirty="0" sz="1100" spc="1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Improvements</a:t>
                      </a:r>
                      <a:r>
                        <a:rPr dirty="0" sz="1100" spc="8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to</a:t>
                      </a:r>
                      <a:r>
                        <a:rPr dirty="0" sz="1100" spc="9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event</a:t>
                      </a:r>
                      <a:r>
                        <a:rPr dirty="0" sz="1100" spc="14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space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295275" marR="225425" indent="-228600">
                        <a:lnSpc>
                          <a:spcPct val="100000"/>
                        </a:lnSpc>
                        <a:spcBef>
                          <a:spcPts val="695"/>
                        </a:spcBef>
                        <a:buFont typeface="Symbol"/>
                        <a:buChar char=""/>
                        <a:tabLst>
                          <a:tab pos="295275" algn="l"/>
                        </a:tabLst>
                      </a:pPr>
                      <a:r>
                        <a:rPr dirty="0" sz="1100" spc="1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Advertisements</a:t>
                      </a:r>
                      <a:r>
                        <a:rPr dirty="0" sz="1100" spc="10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(e.g.</a:t>
                      </a:r>
                      <a:r>
                        <a:rPr dirty="0" sz="1100" spc="12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billboards,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social</a:t>
                      </a:r>
                      <a:r>
                        <a:rPr dirty="0" sz="1100" spc="8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media</a:t>
                      </a:r>
                      <a:r>
                        <a:rPr dirty="0" sz="1100" spc="14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ads,</a:t>
                      </a:r>
                      <a:r>
                        <a:rPr dirty="0" sz="1100" spc="13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commercials)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295275" marR="476884" indent="-228600">
                        <a:lnSpc>
                          <a:spcPct val="100899"/>
                        </a:lnSpc>
                        <a:spcBef>
                          <a:spcPts val="660"/>
                        </a:spcBef>
                        <a:buFont typeface="Symbol"/>
                        <a:buChar char=""/>
                        <a:tabLst>
                          <a:tab pos="295275" algn="l"/>
                        </a:tabLst>
                      </a:pP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Software</a:t>
                      </a:r>
                      <a:r>
                        <a:rPr dirty="0" sz="1100" spc="24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subscriptions</a:t>
                      </a:r>
                      <a:r>
                        <a:rPr dirty="0" sz="1100" spc="229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2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or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purchases,</a:t>
                      </a:r>
                      <a:r>
                        <a:rPr dirty="0" sz="1100" spc="17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except</a:t>
                      </a:r>
                      <a:r>
                        <a:rPr dirty="0" sz="1100" spc="17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for</a:t>
                      </a:r>
                      <a:r>
                        <a:rPr dirty="0" sz="1100" spc="14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those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required</a:t>
                      </a:r>
                      <a:r>
                        <a:rPr dirty="0" sz="1100" spc="9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for</a:t>
                      </a:r>
                      <a:r>
                        <a:rPr dirty="0" sz="1100" spc="11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the</a:t>
                      </a:r>
                      <a:r>
                        <a:rPr dirty="0" sz="1100" spc="12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2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event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295275" marR="367030" indent="-228600">
                        <a:lnSpc>
                          <a:spcPct val="100000"/>
                        </a:lnSpc>
                        <a:spcBef>
                          <a:spcPts val="695"/>
                        </a:spcBef>
                        <a:buFont typeface="Symbol"/>
                        <a:buChar char=""/>
                        <a:tabLst>
                          <a:tab pos="295275" algn="l"/>
                        </a:tabLst>
                      </a:pP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Hardware</a:t>
                      </a:r>
                      <a:r>
                        <a:rPr dirty="0" sz="1100" spc="14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not</a:t>
                      </a:r>
                      <a:r>
                        <a:rPr dirty="0" sz="1100" spc="16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intended </a:t>
                      </a:r>
                      <a:r>
                        <a:rPr dirty="0" sz="1100" spc="1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specifically/only</a:t>
                      </a:r>
                      <a:r>
                        <a:rPr dirty="0" sz="1100" spc="6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for</a:t>
                      </a:r>
                      <a:r>
                        <a:rPr dirty="0" sz="1100" spc="6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use</a:t>
                      </a:r>
                      <a:r>
                        <a:rPr dirty="0" sz="1100" spc="7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1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of</a:t>
                      </a:r>
                      <a:r>
                        <a:rPr dirty="0" sz="1100" spc="8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25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the </a:t>
                      </a:r>
                      <a:r>
                        <a:rPr dirty="0" sz="1100" spc="-1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event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295275" indent="-228600">
                        <a:lnSpc>
                          <a:spcPct val="100000"/>
                        </a:lnSpc>
                        <a:spcBef>
                          <a:spcPts val="695"/>
                        </a:spcBef>
                        <a:buFont typeface="Symbol"/>
                        <a:buChar char=""/>
                        <a:tabLst>
                          <a:tab pos="295275" algn="l"/>
                        </a:tabLst>
                      </a:pPr>
                      <a:r>
                        <a:rPr dirty="0" sz="1100" spc="-10">
                          <a:solidFill>
                            <a:srgbClr val="010101"/>
                          </a:solidFill>
                          <a:latin typeface="Arial MT"/>
                          <a:cs typeface="Arial MT"/>
                        </a:rPr>
                        <a:t>Alcohol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215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901700" y="8134604"/>
            <a:ext cx="5919470" cy="9620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0090DD"/>
                </a:solidFill>
                <a:latin typeface="Arial"/>
                <a:cs typeface="Arial"/>
              </a:rPr>
              <a:t>6.</a:t>
            </a:r>
            <a:r>
              <a:rPr dirty="0" sz="1200" spc="440" b="1">
                <a:solidFill>
                  <a:srgbClr val="0090D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090DD"/>
                </a:solidFill>
                <a:latin typeface="Arial"/>
                <a:cs typeface="Arial"/>
              </a:rPr>
              <a:t>Eligibility</a:t>
            </a:r>
            <a:r>
              <a:rPr dirty="0" sz="1200" spc="-60" b="1">
                <a:solidFill>
                  <a:srgbClr val="0090D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090DD"/>
                </a:solidFill>
                <a:latin typeface="Arial"/>
                <a:cs typeface="Arial"/>
              </a:rPr>
              <a:t>Requirements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295"/>
              </a:lnSpc>
              <a:spcBef>
                <a:spcPts val="795"/>
              </a:spcBef>
            </a:pPr>
            <a:r>
              <a:rPr dirty="0" sz="1100">
                <a:latin typeface="Arial MT"/>
                <a:cs typeface="Arial MT"/>
              </a:rPr>
              <a:t>To</a:t>
            </a:r>
            <a:r>
              <a:rPr dirty="0" sz="1100" spc="-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apply,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-75">
                <a:latin typeface="Arial MT"/>
                <a:cs typeface="Arial MT"/>
              </a:rPr>
              <a:t> </a:t>
            </a:r>
            <a:r>
              <a:rPr dirty="0" sz="1100" b="1">
                <a:latin typeface="Arial"/>
                <a:cs typeface="Arial"/>
              </a:rPr>
              <a:t>applicant</a:t>
            </a:r>
            <a:r>
              <a:rPr dirty="0" sz="1100" spc="-75" b="1">
                <a:latin typeface="Arial"/>
                <a:cs typeface="Arial"/>
              </a:rPr>
              <a:t> </a:t>
            </a:r>
            <a:r>
              <a:rPr dirty="0" sz="1100">
                <a:latin typeface="Arial MT"/>
                <a:cs typeface="Arial MT"/>
              </a:rPr>
              <a:t>must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be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affiliated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with</a:t>
            </a:r>
            <a:r>
              <a:rPr dirty="0" sz="1100" spc="-25">
                <a:latin typeface="Arial MT"/>
                <a:cs typeface="Arial MT"/>
              </a:rPr>
              <a:t> a:</a:t>
            </a:r>
            <a:endParaRPr sz="1100">
              <a:latin typeface="Arial MT"/>
              <a:cs typeface="Arial MT"/>
            </a:endParaRPr>
          </a:p>
          <a:p>
            <a:pPr marL="469265" marR="5080" indent="-229235">
              <a:lnSpc>
                <a:spcPts val="1270"/>
              </a:lnSpc>
              <a:spcBef>
                <a:spcPts val="60"/>
              </a:spcBef>
              <a:tabLst>
                <a:tab pos="469265" algn="l"/>
              </a:tabLst>
            </a:pPr>
            <a:r>
              <a:rPr dirty="0" sz="1100" spc="-50">
                <a:latin typeface="Arial MT"/>
                <a:cs typeface="Arial MT"/>
              </a:rPr>
              <a:t>-</a:t>
            </a:r>
            <a:r>
              <a:rPr dirty="0" sz="1100">
                <a:latin typeface="Arial MT"/>
                <a:cs typeface="Arial MT"/>
              </a:rPr>
              <a:t>	</a:t>
            </a:r>
            <a:r>
              <a:rPr dirty="0" sz="1100" spc="-20">
                <a:latin typeface="Arial MT"/>
                <a:cs typeface="Arial MT"/>
              </a:rPr>
              <a:t>Manitoba-</a:t>
            </a:r>
            <a:r>
              <a:rPr dirty="0" sz="1100" spc="-10">
                <a:latin typeface="Arial MT"/>
                <a:cs typeface="Arial MT"/>
              </a:rPr>
              <a:t>based</a:t>
            </a:r>
            <a:r>
              <a:rPr dirty="0" sz="1100" spc="-5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post-secondary</a:t>
            </a:r>
            <a:r>
              <a:rPr dirty="0" sz="1100" spc="-5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academic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institution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(e.g.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Red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River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College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Polytechnic, Brandon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University,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University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of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Manitoba,</a:t>
            </a:r>
            <a:r>
              <a:rPr dirty="0" sz="1100" spc="-5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Assiniboine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 spc="-20">
                <a:latin typeface="Arial MT"/>
                <a:cs typeface="Arial MT"/>
              </a:rPr>
              <a:t>Community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College,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University College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of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-10">
                <a:latin typeface="Arial MT"/>
                <a:cs typeface="Arial MT"/>
              </a:rPr>
              <a:t> North,</a:t>
            </a:r>
            <a:r>
              <a:rPr dirty="0" sz="1100" spc="-20">
                <a:latin typeface="Arial MT"/>
                <a:cs typeface="Arial MT"/>
              </a:rPr>
              <a:t> University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of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Winnipeg);</a:t>
            </a:r>
            <a:endParaRPr sz="11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Research</a:t>
            </a:r>
            <a:r>
              <a:rPr dirty="0" spc="-40"/>
              <a:t> </a:t>
            </a:r>
            <a:r>
              <a:rPr dirty="0"/>
              <a:t>Manitoba</a:t>
            </a:r>
            <a:r>
              <a:rPr dirty="0" spc="-15"/>
              <a:t> </a:t>
            </a:r>
            <a:r>
              <a:rPr dirty="0"/>
              <a:t>Research</a:t>
            </a:r>
            <a:r>
              <a:rPr dirty="0" spc="-35"/>
              <a:t> </a:t>
            </a:r>
            <a:r>
              <a:rPr dirty="0"/>
              <a:t>Connections</a:t>
            </a:r>
            <a:r>
              <a:rPr dirty="0" spc="-35"/>
              <a:t> </a:t>
            </a:r>
            <a:r>
              <a:rPr dirty="0"/>
              <a:t>Program</a:t>
            </a:r>
            <a:r>
              <a:rPr dirty="0" spc="-30"/>
              <a:t> </a:t>
            </a:r>
            <a:r>
              <a:rPr dirty="0" spc="-20"/>
              <a:t>Guide</a:t>
            </a:r>
          </a:p>
        </p:txBody>
      </p:sp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</a:t>
            </a:r>
            <a:r>
              <a:rPr dirty="0" spc="10"/>
              <a:t> </a:t>
            </a:r>
            <a:fld id="{81D60167-4931-47E6-BA6A-407CBD079E47}" type="slidenum">
              <a:rPr dirty="0" b="1">
                <a:latin typeface="Arial"/>
                <a:cs typeface="Arial"/>
              </a:rPr>
              <a:t>2</a:t>
            </a:fld>
            <a:r>
              <a:rPr dirty="0" spc="-10" b="1">
                <a:latin typeface="Arial"/>
                <a:cs typeface="Arial"/>
              </a:rPr>
              <a:t> </a:t>
            </a:r>
            <a:r>
              <a:rPr dirty="0"/>
              <a:t>of </a:t>
            </a:r>
            <a:r>
              <a:rPr dirty="0" spc="-50" b="1">
                <a:latin typeface="Arial"/>
                <a:cs typeface="Arial"/>
              </a:rPr>
              <a:t>7</a:t>
            </a:r>
          </a:p>
        </p:txBody>
      </p:sp>
      <p:sp>
        <p:nvSpPr>
          <p:cNvPr id="2" name="object 2" descr=""/>
          <p:cNvSpPr txBox="1"/>
          <p:nvPr/>
        </p:nvSpPr>
        <p:spPr>
          <a:xfrm>
            <a:off x="901700" y="892556"/>
            <a:ext cx="5969000" cy="3061970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469900" marR="5080" indent="-229235">
              <a:lnSpc>
                <a:spcPts val="1250"/>
              </a:lnSpc>
              <a:spcBef>
                <a:spcPts val="200"/>
              </a:spcBef>
              <a:buChar char="-"/>
              <a:tabLst>
                <a:tab pos="469900" algn="l"/>
              </a:tabLst>
            </a:pPr>
            <a:r>
              <a:rPr dirty="0" sz="1100" spc="-20">
                <a:latin typeface="Arial MT"/>
                <a:cs typeface="Arial MT"/>
              </a:rPr>
              <a:t>Manitoba-</a:t>
            </a:r>
            <a:r>
              <a:rPr dirty="0" sz="1100">
                <a:latin typeface="Arial MT"/>
                <a:cs typeface="Arial MT"/>
              </a:rPr>
              <a:t>based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research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institute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(e.g.</a:t>
            </a:r>
            <a:r>
              <a:rPr dirty="0" sz="1100" spc="-20">
                <a:latin typeface="Arial MT"/>
                <a:cs typeface="Arial MT"/>
              </a:rPr>
              <a:t> Children’s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Hospital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Research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Institute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of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Manitoba, </a:t>
            </a:r>
            <a:r>
              <a:rPr dirty="0" sz="1100">
                <a:latin typeface="Arial MT"/>
                <a:cs typeface="Arial MT"/>
              </a:rPr>
              <a:t>St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Boniface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Research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Centre,</a:t>
            </a:r>
            <a:r>
              <a:rPr dirty="0" sz="1100" spc="-20">
                <a:latin typeface="Arial MT"/>
                <a:cs typeface="Arial MT"/>
              </a:rPr>
              <a:t> Chronic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20">
                <a:latin typeface="Arial MT"/>
                <a:cs typeface="Arial MT"/>
              </a:rPr>
              <a:t>Disease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Innovation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Centre);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or</a:t>
            </a:r>
            <a:endParaRPr sz="1100">
              <a:latin typeface="Arial MT"/>
              <a:cs typeface="Arial MT"/>
            </a:endParaRPr>
          </a:p>
          <a:p>
            <a:pPr marL="469900" marR="287020" indent="-228600">
              <a:lnSpc>
                <a:spcPts val="1270"/>
              </a:lnSpc>
              <a:spcBef>
                <a:spcPts val="5"/>
              </a:spcBef>
              <a:buSzPct val="90909"/>
              <a:buChar char="-"/>
              <a:tabLst>
                <a:tab pos="469900" algn="l"/>
              </a:tabLst>
            </a:pPr>
            <a:r>
              <a:rPr dirty="0" sz="1100" spc="-10">
                <a:latin typeface="Arial MT"/>
                <a:cs typeface="Arial MT"/>
              </a:rPr>
              <a:t>Regional</a:t>
            </a:r>
            <a:r>
              <a:rPr dirty="0" sz="1100" spc="-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health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authority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(e.g.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Winnipeg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Regional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Health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Authority,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Prairie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Mountain </a:t>
            </a:r>
            <a:r>
              <a:rPr dirty="0" sz="1100">
                <a:latin typeface="Arial MT"/>
                <a:cs typeface="Arial MT"/>
              </a:rPr>
              <a:t>Health,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Shared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Health,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etc).</a:t>
            </a:r>
            <a:endParaRPr sz="1100">
              <a:latin typeface="Arial MT"/>
              <a:cs typeface="Arial MT"/>
            </a:endParaRPr>
          </a:p>
          <a:p>
            <a:pPr marL="12700" marR="271145">
              <a:lnSpc>
                <a:spcPts val="1270"/>
              </a:lnSpc>
              <a:spcBef>
                <a:spcPts val="1135"/>
              </a:spcBef>
            </a:pP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event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may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be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one-</a:t>
            </a:r>
            <a:r>
              <a:rPr dirty="0" sz="1100">
                <a:latin typeface="Arial MT"/>
                <a:cs typeface="Arial MT"/>
              </a:rPr>
              <a:t>time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or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recurring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event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that</a:t>
            </a:r>
            <a:r>
              <a:rPr dirty="0" sz="1100" spc="-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creates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opportunities</a:t>
            </a:r>
            <a:r>
              <a:rPr dirty="0" sz="1100" spc="-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for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Manitobans</a:t>
            </a:r>
            <a:r>
              <a:rPr dirty="0" sz="1100" spc="-5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to </a:t>
            </a:r>
            <a:r>
              <a:rPr dirty="0" sz="1100">
                <a:latin typeface="Arial MT"/>
                <a:cs typeface="Arial MT"/>
              </a:rPr>
              <a:t>exhibit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or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share</a:t>
            </a:r>
            <a:r>
              <a:rPr dirty="0" sz="1100" spc="-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research-</a:t>
            </a:r>
            <a:r>
              <a:rPr dirty="0" sz="1100">
                <a:latin typeface="Arial MT"/>
                <a:cs typeface="Arial MT"/>
              </a:rPr>
              <a:t>related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knowledge.</a:t>
            </a:r>
            <a:endParaRPr sz="1100">
              <a:latin typeface="Arial MT"/>
              <a:cs typeface="Arial MT"/>
            </a:endParaRPr>
          </a:p>
          <a:p>
            <a:pPr marL="12700" marR="43180">
              <a:lnSpc>
                <a:spcPct val="95500"/>
              </a:lnSpc>
              <a:spcBef>
                <a:spcPts val="1250"/>
              </a:spcBef>
            </a:pPr>
            <a:r>
              <a:rPr dirty="0" sz="1100" spc="-10">
                <a:latin typeface="Arial MT"/>
                <a:cs typeface="Arial MT"/>
              </a:rPr>
              <a:t>Please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see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table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below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for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examples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of</a:t>
            </a:r>
            <a:r>
              <a:rPr dirty="0" sz="1100" spc="-20">
                <a:latin typeface="Arial MT"/>
                <a:cs typeface="Arial MT"/>
              </a:rPr>
              <a:t> eligible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 spc="-20">
                <a:latin typeface="Arial MT"/>
                <a:cs typeface="Arial MT"/>
              </a:rPr>
              <a:t>ineligible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events.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If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you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are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unsure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of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 spc="-20">
                <a:latin typeface="Arial MT"/>
                <a:cs typeface="Arial MT"/>
              </a:rPr>
              <a:t>your </a:t>
            </a:r>
            <a:r>
              <a:rPr dirty="0" sz="1100" spc="-10">
                <a:latin typeface="Arial MT"/>
                <a:cs typeface="Arial MT"/>
              </a:rPr>
              <a:t>eligibility, </a:t>
            </a:r>
            <a:r>
              <a:rPr dirty="0" sz="1100">
                <a:latin typeface="Arial MT"/>
                <a:cs typeface="Arial MT"/>
              </a:rPr>
              <a:t>we </a:t>
            </a:r>
            <a:r>
              <a:rPr dirty="0" sz="1100" spc="-10">
                <a:latin typeface="Arial MT"/>
                <a:cs typeface="Arial MT"/>
              </a:rPr>
              <a:t>recommend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you contact</a:t>
            </a:r>
            <a:r>
              <a:rPr dirty="0" sz="1100" spc="-5">
                <a:latin typeface="Arial MT"/>
                <a:cs typeface="Arial MT"/>
              </a:rPr>
              <a:t> </a:t>
            </a:r>
            <a:r>
              <a:rPr dirty="0" u="sng" sz="1100" b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"/>
                <a:cs typeface="Arial"/>
                <a:hlinkClick r:id="rId2"/>
              </a:rPr>
              <a:t>Research</a:t>
            </a:r>
            <a:r>
              <a:rPr dirty="0" u="sng" sz="1100" spc="5" b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100" b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"/>
                <a:cs typeface="Arial"/>
                <a:hlinkClick r:id="rId2"/>
              </a:rPr>
              <a:t>Manitoba</a:t>
            </a:r>
            <a:r>
              <a:rPr dirty="0" sz="1100" spc="20" b="1">
                <a:solidFill>
                  <a:srgbClr val="0562C1"/>
                </a:solidFill>
                <a:latin typeface="Arial"/>
                <a:cs typeface="Arial"/>
              </a:rPr>
              <a:t> </a:t>
            </a:r>
            <a:r>
              <a:rPr dirty="0" sz="1100">
                <a:latin typeface="Arial MT"/>
                <a:cs typeface="Arial MT"/>
              </a:rPr>
              <a:t>to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determine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your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eligibility </a:t>
            </a:r>
            <a:r>
              <a:rPr dirty="0" sz="1100" spc="-25">
                <a:latin typeface="Arial MT"/>
                <a:cs typeface="Arial MT"/>
              </a:rPr>
              <a:t>in </a:t>
            </a:r>
            <a:r>
              <a:rPr dirty="0" sz="1100" spc="-10">
                <a:latin typeface="Arial MT"/>
                <a:cs typeface="Arial MT"/>
              </a:rPr>
              <a:t>advance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of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applying.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Arial MT"/>
              <a:cs typeface="Arial MT"/>
            </a:endParaRPr>
          </a:p>
          <a:p>
            <a:pPr marL="12700" marR="5080">
              <a:lnSpc>
                <a:spcPts val="1270"/>
              </a:lnSpc>
              <a:spcBef>
                <a:spcPts val="5"/>
              </a:spcBef>
            </a:pPr>
            <a:r>
              <a:rPr dirty="0" sz="1100" spc="-10">
                <a:latin typeface="Arial MT"/>
                <a:cs typeface="Arial MT"/>
              </a:rPr>
              <a:t>Commonly</a:t>
            </a:r>
            <a:r>
              <a:rPr dirty="0" sz="1100" spc="-6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funded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events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include: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symposiums,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professional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development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events,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 spc="-20">
                <a:latin typeface="Arial MT"/>
                <a:cs typeface="Arial MT"/>
              </a:rPr>
              <a:t>workshops</a:t>
            </a:r>
            <a:r>
              <a:rPr dirty="0" sz="1100" spc="-55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and </a:t>
            </a:r>
            <a:r>
              <a:rPr dirty="0" sz="1100" spc="-10">
                <a:latin typeface="Arial MT"/>
                <a:cs typeface="Arial MT"/>
              </a:rPr>
              <a:t>poster</a:t>
            </a:r>
            <a:r>
              <a:rPr dirty="0" sz="1100" spc="-6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presentations.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For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additional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information,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please</a:t>
            </a:r>
            <a:r>
              <a:rPr dirty="0" sz="1100" spc="-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see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u="sng" sz="1100" spc="-20" b="1">
                <a:solidFill>
                  <a:srgbClr val="0092DD"/>
                </a:solidFill>
                <a:uFill>
                  <a:solidFill>
                    <a:srgbClr val="0092DD"/>
                  </a:solidFill>
                </a:uFill>
                <a:latin typeface="Arial"/>
                <a:cs typeface="Arial"/>
              </a:rPr>
              <a:t>Appendix</a:t>
            </a:r>
            <a:r>
              <a:rPr dirty="0" u="sng" sz="1100" spc="-30" b="1">
                <a:solidFill>
                  <a:srgbClr val="0092DD"/>
                </a:solidFill>
                <a:uFill>
                  <a:solidFill>
                    <a:srgbClr val="0092DD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100" b="1">
                <a:solidFill>
                  <a:srgbClr val="0092DD"/>
                </a:solidFill>
                <a:uFill>
                  <a:solidFill>
                    <a:srgbClr val="0092DD"/>
                  </a:solidFill>
                </a:uFill>
                <a:latin typeface="Arial"/>
                <a:cs typeface="Arial"/>
              </a:rPr>
              <a:t>B</a:t>
            </a:r>
            <a:r>
              <a:rPr dirty="0" sz="1100" spc="-40" b="1">
                <a:solidFill>
                  <a:srgbClr val="0092DD"/>
                </a:solidFill>
                <a:latin typeface="Arial"/>
                <a:cs typeface="Arial"/>
              </a:rPr>
              <a:t> </a:t>
            </a:r>
            <a:r>
              <a:rPr dirty="0" sz="1100" spc="-10">
                <a:latin typeface="Arial MT"/>
                <a:cs typeface="Arial MT"/>
              </a:rPr>
              <a:t>which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lists</a:t>
            </a:r>
            <a:r>
              <a:rPr dirty="0" sz="1100" spc="-6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selected events</a:t>
            </a:r>
            <a:r>
              <a:rPr dirty="0" sz="1100" spc="-6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previously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funded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through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Research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Connections.</a:t>
            </a:r>
            <a:endParaRPr sz="1100">
              <a:latin typeface="Arial MT"/>
              <a:cs typeface="Arial MT"/>
            </a:endParaRPr>
          </a:p>
          <a:p>
            <a:pPr algn="just" marL="12700" marR="384175">
              <a:lnSpc>
                <a:spcPct val="95400"/>
              </a:lnSpc>
              <a:spcBef>
                <a:spcPts val="1180"/>
              </a:spcBef>
            </a:pPr>
            <a:r>
              <a:rPr dirty="0" sz="1100">
                <a:latin typeface="Arial MT"/>
                <a:cs typeface="Arial MT"/>
              </a:rPr>
              <a:t>Both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physical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digital</a:t>
            </a:r>
            <a:r>
              <a:rPr dirty="0" sz="1100" spc="-6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events</a:t>
            </a:r>
            <a:r>
              <a:rPr dirty="0" sz="1100" spc="-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are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eligible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for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funding,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as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well</a:t>
            </a:r>
            <a:r>
              <a:rPr dirty="0" sz="1100" spc="-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as</a:t>
            </a:r>
            <a:r>
              <a:rPr dirty="0" sz="1100" spc="-5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private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public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events. Events</a:t>
            </a:r>
            <a:r>
              <a:rPr dirty="0" sz="1100" spc="-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can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be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specific</a:t>
            </a:r>
            <a:r>
              <a:rPr dirty="0" sz="1100" spc="-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to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area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of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humanities,</a:t>
            </a:r>
            <a:r>
              <a:rPr dirty="0" sz="1100" spc="-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health,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social</a:t>
            </a:r>
            <a:r>
              <a:rPr dirty="0" sz="1100" spc="-6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science,</a:t>
            </a:r>
            <a:r>
              <a:rPr dirty="0" sz="1100" spc="-5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engineering,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natural science,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or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they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can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be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 spc="-20">
                <a:latin typeface="Arial MT"/>
                <a:cs typeface="Arial MT"/>
              </a:rPr>
              <a:t>cross-</a:t>
            </a:r>
            <a:r>
              <a:rPr dirty="0" sz="1100" spc="-10">
                <a:latin typeface="Arial MT"/>
                <a:cs typeface="Arial MT"/>
              </a:rPr>
              <a:t>disciplinary.</a:t>
            </a:r>
            <a:endParaRPr sz="1100">
              <a:latin typeface="Arial MT"/>
              <a:cs typeface="Arial MT"/>
            </a:endParaRP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914400" y="4105655"/>
          <a:ext cx="6019800" cy="3491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87040"/>
                <a:gridCol w="2950210"/>
              </a:tblGrid>
              <a:tr h="37782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Eligible</a:t>
                      </a:r>
                      <a:r>
                        <a:rPr dirty="0" sz="11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Events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77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Ineligible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Events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77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69850" marR="276860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Takes</a:t>
                      </a:r>
                      <a:r>
                        <a:rPr dirty="0" sz="11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place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within</a:t>
                      </a:r>
                      <a:r>
                        <a:rPr dirty="0" sz="11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twelve</a:t>
                      </a:r>
                      <a:r>
                        <a:rPr dirty="0" sz="11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months</a:t>
                      </a:r>
                      <a:r>
                        <a:rPr dirty="0" sz="11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after</a:t>
                      </a:r>
                      <a:r>
                        <a:rPr dirty="0" sz="110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25">
                          <a:latin typeface="Arial MT"/>
                          <a:cs typeface="Arial MT"/>
                        </a:rPr>
                        <a:t>the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intake’s</a:t>
                      </a:r>
                      <a:r>
                        <a:rPr dirty="0" sz="11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deadline.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977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80645" indent="-635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Takes</a:t>
                      </a:r>
                      <a:r>
                        <a:rPr dirty="0" sz="11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place</a:t>
                      </a:r>
                      <a:r>
                        <a:rPr dirty="0" sz="11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before</a:t>
                      </a:r>
                      <a:r>
                        <a:rPr dirty="0" sz="11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the</a:t>
                      </a:r>
                      <a:r>
                        <a:rPr dirty="0" sz="11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application's</a:t>
                      </a:r>
                      <a:r>
                        <a:rPr dirty="0" sz="11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deadline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or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more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than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12</a:t>
                      </a:r>
                      <a:r>
                        <a:rPr dirty="0" sz="11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months</a:t>
                      </a:r>
                      <a:r>
                        <a:rPr dirty="0" sz="11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after.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977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45465">
                <a:tc>
                  <a:txBody>
                    <a:bodyPr/>
                    <a:lstStyle/>
                    <a:p>
                      <a:pPr marL="69850" marR="375285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Primary</a:t>
                      </a:r>
                      <a:r>
                        <a:rPr dirty="0" sz="11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purpose is</a:t>
                      </a:r>
                      <a:r>
                        <a:rPr dirty="0" sz="11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to</a:t>
                      </a:r>
                      <a:r>
                        <a:rPr dirty="0" sz="11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promote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Manitoba-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based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organizations/researchers.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977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544830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Primary</a:t>
                      </a:r>
                      <a:r>
                        <a:rPr dirty="0" sz="11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purpose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is</a:t>
                      </a:r>
                      <a:r>
                        <a:rPr dirty="0" sz="11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an</a:t>
                      </a:r>
                      <a:r>
                        <a:rPr dirty="0" sz="11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out-of-province organization’s</a:t>
                      </a:r>
                      <a:r>
                        <a:rPr dirty="0" sz="11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hosted</a:t>
                      </a:r>
                      <a:r>
                        <a:rPr dirty="0" sz="11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event.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977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48005">
                <a:tc>
                  <a:txBody>
                    <a:bodyPr/>
                    <a:lstStyle/>
                    <a:p>
                      <a:pPr marL="69850" marR="149225" indent="-635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Not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affiliated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with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11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political</a:t>
                      </a:r>
                      <a:r>
                        <a:rPr dirty="0" sz="11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party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or</a:t>
                      </a:r>
                      <a:r>
                        <a:rPr dirty="0" sz="11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religious organization.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977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Politically</a:t>
                      </a:r>
                      <a:r>
                        <a:rPr dirty="0" sz="110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or</a:t>
                      </a:r>
                      <a:r>
                        <a:rPr dirty="0" sz="11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religiously</a:t>
                      </a:r>
                      <a:r>
                        <a:rPr dirty="0" sz="110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affiliated.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977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4546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Event</a:t>
                      </a:r>
                      <a:r>
                        <a:rPr dirty="0" sz="11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location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is</a:t>
                      </a:r>
                      <a:r>
                        <a:rPr dirty="0" sz="11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within</a:t>
                      </a:r>
                      <a:r>
                        <a:rPr dirty="0" sz="11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Manitoba.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977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205104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Event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location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is</a:t>
                      </a:r>
                      <a:r>
                        <a:rPr dirty="0" sz="11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outside</a:t>
                      </a:r>
                      <a:r>
                        <a:rPr dirty="0" sz="11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of</a:t>
                      </a:r>
                      <a:r>
                        <a:rPr dirty="0" sz="11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Manitoba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 (note: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this</a:t>
                      </a:r>
                      <a:r>
                        <a:rPr dirty="0" sz="11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does</a:t>
                      </a:r>
                      <a:r>
                        <a:rPr dirty="0" sz="11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not</a:t>
                      </a:r>
                      <a:r>
                        <a:rPr dirty="0" sz="11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apply</a:t>
                      </a:r>
                      <a:r>
                        <a:rPr dirty="0" sz="11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to</a:t>
                      </a:r>
                      <a:r>
                        <a:rPr dirty="0" sz="11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online</a:t>
                      </a:r>
                      <a:r>
                        <a:rPr dirty="0" sz="11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events).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977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69850" marR="151765">
                        <a:lnSpc>
                          <a:spcPts val="1300"/>
                        </a:lnSpc>
                        <a:spcBef>
                          <a:spcPts val="855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Purpose</a:t>
                      </a:r>
                      <a:r>
                        <a:rPr dirty="0" sz="11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is</a:t>
                      </a:r>
                      <a:r>
                        <a:rPr dirty="0" sz="11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to</a:t>
                      </a:r>
                      <a:r>
                        <a:rPr dirty="0" sz="11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promote</a:t>
                      </a:r>
                      <a:r>
                        <a:rPr dirty="0" sz="11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knowledge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translation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and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distribution.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85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Purpose</a:t>
                      </a:r>
                      <a:r>
                        <a:rPr dirty="0" sz="11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is</a:t>
                      </a:r>
                      <a:r>
                        <a:rPr dirty="0" sz="11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primarily</a:t>
                      </a:r>
                      <a:r>
                        <a:rPr dirty="0" sz="11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fundraising.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09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Event takes place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over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five</a:t>
                      </a:r>
                      <a:r>
                        <a:rPr dirty="0" sz="11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days</a:t>
                      </a:r>
                      <a:r>
                        <a:rPr dirty="0" sz="11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or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 less.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977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Event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is</a:t>
                      </a:r>
                      <a:r>
                        <a:rPr dirty="0" sz="11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more than</a:t>
                      </a:r>
                      <a:r>
                        <a:rPr dirty="0" sz="11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five</a:t>
                      </a:r>
                      <a:r>
                        <a:rPr dirty="0" sz="11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>
                          <a:latin typeface="Arial MT"/>
                          <a:cs typeface="Arial MT"/>
                        </a:rPr>
                        <a:t>days</a:t>
                      </a:r>
                      <a:r>
                        <a:rPr dirty="0" sz="11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long.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977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901700" y="7906004"/>
            <a:ext cx="5843270" cy="11544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0090DD"/>
                </a:solidFill>
                <a:latin typeface="Arial"/>
                <a:cs typeface="Arial"/>
              </a:rPr>
              <a:t>7.</a:t>
            </a:r>
            <a:r>
              <a:rPr dirty="0" sz="1200" spc="484" b="1">
                <a:solidFill>
                  <a:srgbClr val="0090D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090DD"/>
                </a:solidFill>
                <a:latin typeface="Arial"/>
                <a:cs typeface="Arial"/>
              </a:rPr>
              <a:t>Equity,</a:t>
            </a:r>
            <a:r>
              <a:rPr dirty="0" sz="1200" spc="-20" b="1">
                <a:solidFill>
                  <a:srgbClr val="0090D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090DD"/>
                </a:solidFill>
                <a:latin typeface="Arial"/>
                <a:cs typeface="Arial"/>
              </a:rPr>
              <a:t>Diversity</a:t>
            </a:r>
            <a:r>
              <a:rPr dirty="0" sz="1200" spc="-45" b="1">
                <a:solidFill>
                  <a:srgbClr val="0090D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090DD"/>
                </a:solidFill>
                <a:latin typeface="Arial"/>
                <a:cs typeface="Arial"/>
              </a:rPr>
              <a:t>and</a:t>
            </a:r>
            <a:r>
              <a:rPr dirty="0" sz="1200" spc="-45" b="1">
                <a:solidFill>
                  <a:srgbClr val="0090D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090DD"/>
                </a:solidFill>
                <a:latin typeface="Arial"/>
                <a:cs typeface="Arial"/>
              </a:rPr>
              <a:t>Inclusion</a:t>
            </a:r>
            <a:endParaRPr sz="1200">
              <a:latin typeface="Arial"/>
              <a:cs typeface="Arial"/>
            </a:endParaRPr>
          </a:p>
          <a:p>
            <a:pPr marL="12700" marR="5080" indent="-635">
              <a:lnSpc>
                <a:spcPct val="100499"/>
              </a:lnSpc>
              <a:spcBef>
                <a:spcPts val="810"/>
              </a:spcBef>
            </a:pPr>
            <a:r>
              <a:rPr dirty="0" sz="1100">
                <a:latin typeface="Arial MT"/>
                <a:cs typeface="Arial MT"/>
              </a:rPr>
              <a:t>Research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Manitoba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recognizes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that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research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growth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is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only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achievable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by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equitable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and </a:t>
            </a:r>
            <a:r>
              <a:rPr dirty="0" sz="1100" spc="-10">
                <a:latin typeface="Arial MT"/>
                <a:cs typeface="Arial MT"/>
              </a:rPr>
              <a:t>collaborative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practices</a:t>
            </a:r>
            <a:r>
              <a:rPr dirty="0" sz="1100" spc="-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with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diverse</a:t>
            </a:r>
            <a:r>
              <a:rPr dirty="0" sz="1100" spc="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communities.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Representation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of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researchers</a:t>
            </a:r>
            <a:r>
              <a:rPr dirty="0" sz="1100" spc="-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who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are </a:t>
            </a:r>
            <a:r>
              <a:rPr dirty="0" sz="1100">
                <a:latin typeface="Arial MT"/>
                <a:cs typeface="Arial MT"/>
              </a:rPr>
              <a:t>members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of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racialized,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sexual</a:t>
            </a:r>
            <a:r>
              <a:rPr dirty="0" sz="1100" spc="-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gender</a:t>
            </a:r>
            <a:r>
              <a:rPr dirty="0" sz="1100" spc="-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diverse,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disability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communities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is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important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to </a:t>
            </a:r>
            <a:r>
              <a:rPr dirty="0" sz="1100">
                <a:latin typeface="Arial MT"/>
                <a:cs typeface="Arial MT"/>
              </a:rPr>
              <a:t>ensure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growth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of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research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Manitoba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remains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strong.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We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recognize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historic </a:t>
            </a:r>
            <a:r>
              <a:rPr dirty="0" sz="1100">
                <a:latin typeface="Arial MT"/>
                <a:cs typeface="Arial MT"/>
              </a:rPr>
              <a:t>inequalities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of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research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conducted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on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these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communities,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particularly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Indigenous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communities</a:t>
            </a:r>
            <a:endParaRPr sz="11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Research</a:t>
            </a:r>
            <a:r>
              <a:rPr dirty="0" spc="-40"/>
              <a:t> </a:t>
            </a:r>
            <a:r>
              <a:rPr dirty="0"/>
              <a:t>Manitoba</a:t>
            </a:r>
            <a:r>
              <a:rPr dirty="0" spc="-15"/>
              <a:t> </a:t>
            </a:r>
            <a:r>
              <a:rPr dirty="0"/>
              <a:t>Research</a:t>
            </a:r>
            <a:r>
              <a:rPr dirty="0" spc="-35"/>
              <a:t> </a:t>
            </a:r>
            <a:r>
              <a:rPr dirty="0"/>
              <a:t>Connections</a:t>
            </a:r>
            <a:r>
              <a:rPr dirty="0" spc="-35"/>
              <a:t> </a:t>
            </a:r>
            <a:r>
              <a:rPr dirty="0"/>
              <a:t>Program</a:t>
            </a:r>
            <a:r>
              <a:rPr dirty="0" spc="-30"/>
              <a:t> </a:t>
            </a:r>
            <a:r>
              <a:rPr dirty="0" spc="-20"/>
              <a:t>Guide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</a:t>
            </a:r>
            <a:r>
              <a:rPr dirty="0" spc="10"/>
              <a:t> </a:t>
            </a:r>
            <a:fld id="{81D60167-4931-47E6-BA6A-407CBD079E47}" type="slidenum">
              <a:rPr dirty="0" b="1">
                <a:latin typeface="Arial"/>
                <a:cs typeface="Arial"/>
              </a:rPr>
              <a:t>2</a:t>
            </a:fld>
            <a:r>
              <a:rPr dirty="0" spc="-10" b="1">
                <a:latin typeface="Arial"/>
                <a:cs typeface="Arial"/>
              </a:rPr>
              <a:t> </a:t>
            </a:r>
            <a:r>
              <a:rPr dirty="0"/>
              <a:t>of </a:t>
            </a:r>
            <a:r>
              <a:rPr dirty="0" spc="-50" b="1">
                <a:latin typeface="Arial"/>
                <a:cs typeface="Arial"/>
              </a:rPr>
              <a:t>7</a:t>
            </a:r>
          </a:p>
        </p:txBody>
      </p:sp>
      <p:sp>
        <p:nvSpPr>
          <p:cNvPr id="2" name="object 2" descr=""/>
          <p:cNvSpPr txBox="1"/>
          <p:nvPr/>
        </p:nvSpPr>
        <p:spPr>
          <a:xfrm>
            <a:off x="901139" y="892556"/>
            <a:ext cx="5963285" cy="77654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Arial MT"/>
                <a:cs typeface="Arial MT"/>
              </a:rPr>
              <a:t>in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Manitoba,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-10">
                <a:latin typeface="Arial MT"/>
                <a:cs typeface="Arial MT"/>
              </a:rPr>
              <a:t> will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prioritize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applications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that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showcase</a:t>
            </a:r>
            <a:r>
              <a:rPr dirty="0" sz="1100" spc="-10">
                <a:latin typeface="Arial MT"/>
                <a:cs typeface="Arial MT"/>
              </a:rPr>
              <a:t> equitable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practices.</a:t>
            </a:r>
            <a:endParaRPr sz="11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</a:pPr>
            <a:r>
              <a:rPr dirty="0" sz="1100">
                <a:latin typeface="Arial MT"/>
                <a:cs typeface="Arial MT"/>
              </a:rPr>
              <a:t>These</a:t>
            </a:r>
            <a:r>
              <a:rPr dirty="0" sz="1100" spc="-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practices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may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include:</a:t>
            </a:r>
            <a:endParaRPr sz="1100">
              <a:latin typeface="Arial MT"/>
              <a:cs typeface="Arial MT"/>
            </a:endParaRPr>
          </a:p>
          <a:p>
            <a:pPr marL="241935" marR="89535" indent="-229235">
              <a:lnSpc>
                <a:spcPct val="101800"/>
              </a:lnSpc>
              <a:spcBef>
                <a:spcPts val="840"/>
              </a:spcBef>
              <a:buFont typeface="Symbol"/>
              <a:buChar char=""/>
              <a:tabLst>
                <a:tab pos="241935" algn="l"/>
              </a:tabLst>
            </a:pPr>
            <a:r>
              <a:rPr dirty="0" sz="1100">
                <a:latin typeface="Arial MT"/>
                <a:cs typeface="Arial MT"/>
              </a:rPr>
              <a:t>Having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organizers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from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equity-</a:t>
            </a:r>
            <a:r>
              <a:rPr dirty="0" sz="1100">
                <a:latin typeface="Arial MT"/>
                <a:cs typeface="Arial MT"/>
              </a:rPr>
              <a:t>deserving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communities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(self-</a:t>
            </a:r>
            <a:r>
              <a:rPr dirty="0" sz="1100">
                <a:latin typeface="Arial MT"/>
                <a:cs typeface="Arial MT"/>
              </a:rPr>
              <a:t>identification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fields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are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included </a:t>
            </a:r>
            <a:r>
              <a:rPr dirty="0" sz="1100">
                <a:latin typeface="Arial MT"/>
                <a:cs typeface="Arial MT"/>
              </a:rPr>
              <a:t>in the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application).</a:t>
            </a:r>
            <a:endParaRPr sz="1100">
              <a:latin typeface="Arial MT"/>
              <a:cs typeface="Arial MT"/>
            </a:endParaRPr>
          </a:p>
          <a:p>
            <a:pPr marL="241935" marR="194310" indent="-229235">
              <a:lnSpc>
                <a:spcPct val="101800"/>
              </a:lnSpc>
              <a:spcBef>
                <a:spcPts val="840"/>
              </a:spcBef>
              <a:buFont typeface="Symbol"/>
              <a:buChar char=""/>
              <a:tabLst>
                <a:tab pos="241935" algn="l"/>
              </a:tabLst>
            </a:pPr>
            <a:r>
              <a:rPr dirty="0" sz="1100" spc="-10">
                <a:latin typeface="Arial MT"/>
                <a:cs typeface="Arial MT"/>
              </a:rPr>
              <a:t>Commissioning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accommodation services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such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as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ASL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interpreters,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translators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virtual </a:t>
            </a:r>
            <a:r>
              <a:rPr dirty="0" sz="1100">
                <a:latin typeface="Arial MT"/>
                <a:cs typeface="Arial MT"/>
              </a:rPr>
              <a:t>access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to </a:t>
            </a:r>
            <a:r>
              <a:rPr dirty="0" sz="1100" spc="-10">
                <a:latin typeface="Arial MT"/>
                <a:cs typeface="Arial MT"/>
              </a:rPr>
              <a:t>seminars.</a:t>
            </a:r>
            <a:endParaRPr sz="1100">
              <a:latin typeface="Arial MT"/>
              <a:cs typeface="Arial MT"/>
            </a:endParaRPr>
          </a:p>
          <a:p>
            <a:pPr marL="241935" marR="359410" indent="-229235">
              <a:lnSpc>
                <a:spcPct val="100000"/>
              </a:lnSpc>
              <a:spcBef>
                <a:spcPts val="885"/>
              </a:spcBef>
              <a:buFont typeface="Symbol"/>
              <a:buChar char=""/>
              <a:tabLst>
                <a:tab pos="241935" algn="l"/>
              </a:tabLst>
            </a:pPr>
            <a:r>
              <a:rPr dirty="0" sz="1100">
                <a:latin typeface="Arial MT"/>
                <a:cs typeface="Arial MT"/>
              </a:rPr>
              <a:t>Including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Indigenous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knowledge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keepers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events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that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include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activity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with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Indigenous communities.</a:t>
            </a:r>
            <a:endParaRPr sz="1100">
              <a:latin typeface="Arial MT"/>
              <a:cs typeface="Arial MT"/>
            </a:endParaRPr>
          </a:p>
          <a:p>
            <a:pPr marL="241935" indent="-229235">
              <a:lnSpc>
                <a:spcPct val="100000"/>
              </a:lnSpc>
              <a:spcBef>
                <a:spcPts val="815"/>
              </a:spcBef>
              <a:buClr>
                <a:srgbClr val="0090DD"/>
              </a:buClr>
              <a:buFont typeface="Arial"/>
              <a:buAutoNum type="arabicPeriod" startAt="8"/>
              <a:tabLst>
                <a:tab pos="241935" algn="l"/>
              </a:tabLst>
            </a:pPr>
            <a:r>
              <a:rPr dirty="0" sz="1200" b="1">
                <a:solidFill>
                  <a:srgbClr val="0090DD"/>
                </a:solidFill>
                <a:latin typeface="Arial"/>
                <a:cs typeface="Arial"/>
              </a:rPr>
              <a:t>Application</a:t>
            </a:r>
            <a:r>
              <a:rPr dirty="0" sz="1200" spc="155" b="1">
                <a:solidFill>
                  <a:srgbClr val="0090D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090DD"/>
                </a:solidFill>
                <a:latin typeface="Arial"/>
                <a:cs typeface="Arial"/>
              </a:rPr>
              <a:t>Requirements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600"/>
              </a:lnSpc>
              <a:spcBef>
                <a:spcPts val="790"/>
              </a:spcBef>
            </a:pP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link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for</a:t>
            </a:r>
            <a:r>
              <a:rPr dirty="0" sz="1100" spc="-6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applications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can</a:t>
            </a:r>
            <a:r>
              <a:rPr dirty="0" sz="1100" spc="-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be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found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on</a:t>
            </a:r>
            <a:r>
              <a:rPr dirty="0" sz="1100" spc="-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u="sng" sz="1100" spc="-2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 MT"/>
                <a:cs typeface="Arial MT"/>
                <a:hlinkClick r:id="rId2"/>
              </a:rPr>
              <a:t>Research</a:t>
            </a:r>
            <a:r>
              <a:rPr dirty="0" u="sng" sz="1100" spc="-3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 MT"/>
                <a:cs typeface="Arial MT"/>
                <a:hlinkClick r:id="rId2"/>
              </a:rPr>
              <a:t> </a:t>
            </a:r>
            <a:r>
              <a:rPr dirty="0" u="sng" sz="1100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 MT"/>
                <a:cs typeface="Arial MT"/>
                <a:hlinkClick r:id="rId2"/>
              </a:rPr>
              <a:t>Connections</a:t>
            </a:r>
            <a:r>
              <a:rPr dirty="0" sz="1100" spc="-35">
                <a:solidFill>
                  <a:srgbClr val="0562C1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webpage,</a:t>
            </a:r>
            <a:r>
              <a:rPr dirty="0" sz="1100" spc="-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all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required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fields </a:t>
            </a:r>
            <a:r>
              <a:rPr dirty="0" sz="1100">
                <a:latin typeface="Arial MT"/>
                <a:cs typeface="Arial MT"/>
              </a:rPr>
              <a:t>must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be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 spc="-20">
                <a:latin typeface="Arial MT"/>
                <a:cs typeface="Arial MT"/>
              </a:rPr>
              <a:t>completed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file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sent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as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 spc="-20">
                <a:latin typeface="Arial MT"/>
                <a:cs typeface="Arial MT"/>
              </a:rPr>
              <a:t>PDF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to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u="sng" sz="1100" spc="-2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 MT"/>
                <a:cs typeface="Arial MT"/>
                <a:hlinkClick r:id="rId3"/>
              </a:rPr>
              <a:t>info@researchmb.ca</a:t>
            </a:r>
            <a:r>
              <a:rPr dirty="0" sz="1100" spc="-20">
                <a:latin typeface="Arial MT"/>
                <a:cs typeface="Arial MT"/>
              </a:rPr>
              <a:t>.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Scanned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mailed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forms will</a:t>
            </a:r>
            <a:r>
              <a:rPr dirty="0" sz="1100" spc="-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not</a:t>
            </a:r>
            <a:r>
              <a:rPr dirty="0" sz="1100" spc="-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be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accepted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order</a:t>
            </a:r>
            <a:r>
              <a:rPr dirty="0" sz="1100" spc="-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to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ensure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timely</a:t>
            </a:r>
            <a:r>
              <a:rPr dirty="0" sz="1100" spc="-6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processing.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Please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do</a:t>
            </a:r>
            <a:r>
              <a:rPr dirty="0" sz="1100" spc="-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not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include</a:t>
            </a:r>
            <a:r>
              <a:rPr dirty="0" sz="1100" spc="-5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additional attachments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with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your</a:t>
            </a:r>
            <a:r>
              <a:rPr dirty="0" sz="1100" spc="-5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application.</a:t>
            </a:r>
            <a:endParaRPr sz="11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dirty="0" sz="1100" spc="-10" b="1">
                <a:latin typeface="Arial"/>
                <a:cs typeface="Arial"/>
              </a:rPr>
              <a:t>Required</a:t>
            </a:r>
            <a:r>
              <a:rPr dirty="0" sz="1100" spc="-40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fields:</a:t>
            </a:r>
            <a:endParaRPr sz="1100">
              <a:latin typeface="Arial"/>
              <a:cs typeface="Arial"/>
            </a:endParaRPr>
          </a:p>
          <a:p>
            <a:pPr lvl="1" marL="469900" indent="-228600">
              <a:lnSpc>
                <a:spcPct val="100000"/>
              </a:lnSpc>
              <a:spcBef>
                <a:spcPts val="815"/>
              </a:spcBef>
              <a:buChar char="-"/>
              <a:tabLst>
                <a:tab pos="469900" algn="l"/>
              </a:tabLst>
            </a:pPr>
            <a:r>
              <a:rPr dirty="0" sz="1100" spc="-10">
                <a:latin typeface="Arial MT"/>
                <a:cs typeface="Arial MT"/>
              </a:rPr>
              <a:t>General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Event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Information</a:t>
            </a:r>
            <a:endParaRPr sz="1100">
              <a:latin typeface="Arial MT"/>
              <a:cs typeface="Arial MT"/>
            </a:endParaRPr>
          </a:p>
          <a:p>
            <a:pPr lvl="1" marL="469900" indent="-228600">
              <a:lnSpc>
                <a:spcPct val="100000"/>
              </a:lnSpc>
              <a:buChar char="-"/>
              <a:tabLst>
                <a:tab pos="469900" algn="l"/>
              </a:tabLst>
            </a:pPr>
            <a:r>
              <a:rPr dirty="0" sz="1100" spc="-10">
                <a:latin typeface="Arial MT"/>
                <a:cs typeface="Arial MT"/>
              </a:rPr>
              <a:t>Applicant</a:t>
            </a:r>
            <a:r>
              <a:rPr dirty="0" sz="1100" spc="-6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Information</a:t>
            </a:r>
            <a:endParaRPr sz="1100">
              <a:latin typeface="Arial MT"/>
              <a:cs typeface="Arial MT"/>
            </a:endParaRPr>
          </a:p>
          <a:p>
            <a:pPr lvl="1" marL="469900" indent="-228600">
              <a:lnSpc>
                <a:spcPct val="100000"/>
              </a:lnSpc>
              <a:buChar char="-"/>
              <a:tabLst>
                <a:tab pos="469900" algn="l"/>
              </a:tabLst>
            </a:pPr>
            <a:r>
              <a:rPr dirty="0" sz="1100" spc="-20">
                <a:latin typeface="Arial MT"/>
                <a:cs typeface="Arial MT"/>
              </a:rPr>
              <a:t>Post-</a:t>
            </a:r>
            <a:r>
              <a:rPr dirty="0" sz="1100" spc="-10">
                <a:latin typeface="Arial MT"/>
                <a:cs typeface="Arial MT"/>
              </a:rPr>
              <a:t>secondary</a:t>
            </a:r>
            <a:r>
              <a:rPr dirty="0" sz="1100" spc="15">
                <a:latin typeface="Arial MT"/>
                <a:cs typeface="Arial MT"/>
              </a:rPr>
              <a:t> </a:t>
            </a:r>
            <a:r>
              <a:rPr dirty="0" sz="1100" spc="-20">
                <a:latin typeface="Arial MT"/>
                <a:cs typeface="Arial MT"/>
              </a:rPr>
              <a:t>Institution/Research</a:t>
            </a:r>
            <a:r>
              <a:rPr dirty="0" sz="1100" spc="3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Institute</a:t>
            </a:r>
            <a:r>
              <a:rPr dirty="0" sz="1100" spc="3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Information</a:t>
            </a:r>
            <a:endParaRPr sz="1100">
              <a:latin typeface="Arial MT"/>
              <a:cs typeface="Arial MT"/>
            </a:endParaRPr>
          </a:p>
          <a:p>
            <a:pPr lvl="1" marL="469900" indent="-228600">
              <a:lnSpc>
                <a:spcPct val="100000"/>
              </a:lnSpc>
              <a:spcBef>
                <a:spcPts val="25"/>
              </a:spcBef>
              <a:buChar char="-"/>
              <a:tabLst>
                <a:tab pos="469900" algn="l"/>
              </a:tabLst>
            </a:pPr>
            <a:r>
              <a:rPr dirty="0" sz="1100" spc="-10">
                <a:latin typeface="Arial MT"/>
                <a:cs typeface="Arial MT"/>
              </a:rPr>
              <a:t>Budget</a:t>
            </a:r>
            <a:endParaRPr sz="1100">
              <a:latin typeface="Arial MT"/>
              <a:cs typeface="Arial MT"/>
            </a:endParaRPr>
          </a:p>
          <a:p>
            <a:pPr lvl="1" marL="469900" indent="-228600">
              <a:lnSpc>
                <a:spcPct val="100000"/>
              </a:lnSpc>
              <a:buChar char="-"/>
              <a:tabLst>
                <a:tab pos="469900" algn="l"/>
              </a:tabLst>
            </a:pPr>
            <a:r>
              <a:rPr dirty="0" sz="1100" spc="-10">
                <a:latin typeface="Arial MT"/>
                <a:cs typeface="Arial MT"/>
              </a:rPr>
              <a:t>Risks</a:t>
            </a:r>
            <a:endParaRPr sz="1100">
              <a:latin typeface="Arial MT"/>
              <a:cs typeface="Arial MT"/>
            </a:endParaRPr>
          </a:p>
          <a:p>
            <a:pPr lvl="1" marL="469265" indent="-227965">
              <a:lnSpc>
                <a:spcPct val="100000"/>
              </a:lnSpc>
              <a:buChar char="-"/>
              <a:tabLst>
                <a:tab pos="469265" algn="l"/>
              </a:tabLst>
            </a:pPr>
            <a:r>
              <a:rPr dirty="0" sz="1100" spc="-10">
                <a:latin typeface="Arial MT"/>
                <a:cs typeface="Arial MT"/>
              </a:rPr>
              <a:t>Applicant</a:t>
            </a:r>
            <a:r>
              <a:rPr dirty="0" sz="1100" spc="-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&amp;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Institute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Signatures</a:t>
            </a:r>
            <a:endParaRPr sz="11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225"/>
              </a:spcBef>
            </a:pPr>
            <a:r>
              <a:rPr dirty="0" sz="1100" spc="-10" b="1">
                <a:latin typeface="Arial"/>
                <a:cs typeface="Arial"/>
              </a:rPr>
              <a:t>Optional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fields:</a:t>
            </a:r>
            <a:endParaRPr sz="1100">
              <a:latin typeface="Arial"/>
              <a:cs typeface="Arial"/>
            </a:endParaRPr>
          </a:p>
          <a:p>
            <a:pPr lvl="1" marL="469265" indent="-227965">
              <a:lnSpc>
                <a:spcPct val="100000"/>
              </a:lnSpc>
              <a:spcBef>
                <a:spcPts val="1200"/>
              </a:spcBef>
              <a:buChar char="-"/>
              <a:tabLst>
                <a:tab pos="469265" algn="l"/>
              </a:tabLst>
            </a:pPr>
            <a:r>
              <a:rPr dirty="0" sz="1100" spc="-10">
                <a:latin typeface="Arial MT"/>
                <a:cs typeface="Arial MT"/>
              </a:rPr>
              <a:t>Equity</a:t>
            </a:r>
            <a:r>
              <a:rPr dirty="0" sz="1100" spc="-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Diversity</a:t>
            </a:r>
            <a:r>
              <a:rPr dirty="0" sz="1100" spc="-5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Information</a:t>
            </a:r>
            <a:endParaRPr sz="1100">
              <a:latin typeface="Arial MT"/>
              <a:cs typeface="Arial MT"/>
            </a:endParaRPr>
          </a:p>
          <a:p>
            <a:pPr lvl="1" marL="469265" indent="-227965">
              <a:lnSpc>
                <a:spcPct val="100000"/>
              </a:lnSpc>
              <a:buChar char="-"/>
              <a:tabLst>
                <a:tab pos="469265" algn="l"/>
              </a:tabLst>
            </a:pPr>
            <a:r>
              <a:rPr dirty="0" sz="1100" spc="-10">
                <a:latin typeface="Arial MT"/>
                <a:cs typeface="Arial MT"/>
              </a:rPr>
              <a:t>Social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Media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Information</a:t>
            </a:r>
            <a:endParaRPr sz="1100">
              <a:latin typeface="Arial MT"/>
              <a:cs typeface="Arial MT"/>
            </a:endParaRPr>
          </a:p>
          <a:p>
            <a:pPr lvl="1" marL="469265" indent="-227965">
              <a:lnSpc>
                <a:spcPct val="100000"/>
              </a:lnSpc>
              <a:spcBef>
                <a:spcPts val="25"/>
              </a:spcBef>
              <a:buChar char="-"/>
              <a:tabLst>
                <a:tab pos="469265" algn="l"/>
              </a:tabLst>
            </a:pPr>
            <a:r>
              <a:rPr dirty="0" sz="1100" spc="-10">
                <a:latin typeface="Arial MT"/>
                <a:cs typeface="Arial MT"/>
              </a:rPr>
              <a:t>Additional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Notes</a:t>
            </a:r>
            <a:endParaRPr sz="11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100">
                <a:latin typeface="Arial MT"/>
                <a:cs typeface="Arial MT"/>
              </a:rPr>
              <a:t>If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you </a:t>
            </a:r>
            <a:r>
              <a:rPr dirty="0" sz="1100" spc="-10">
                <a:latin typeface="Arial MT"/>
                <a:cs typeface="Arial MT"/>
              </a:rPr>
              <a:t>require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accommodation</a:t>
            </a:r>
            <a:r>
              <a:rPr dirty="0" sz="1100">
                <a:latin typeface="Arial MT"/>
                <a:cs typeface="Arial MT"/>
              </a:rPr>
              <a:t> to</a:t>
            </a:r>
            <a:r>
              <a:rPr dirty="0" sz="1100" spc="-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complete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 </a:t>
            </a:r>
            <a:r>
              <a:rPr dirty="0" sz="1100" spc="-20">
                <a:latin typeface="Arial MT"/>
                <a:cs typeface="Arial MT"/>
              </a:rPr>
              <a:t>application,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please </a:t>
            </a:r>
            <a:r>
              <a:rPr dirty="0" sz="1100" spc="-10">
                <a:latin typeface="Arial MT"/>
                <a:cs typeface="Arial MT"/>
              </a:rPr>
              <a:t>contact</a:t>
            </a:r>
            <a:r>
              <a:rPr dirty="0" sz="1100" spc="10">
                <a:latin typeface="Arial MT"/>
                <a:cs typeface="Arial MT"/>
              </a:rPr>
              <a:t> </a:t>
            </a:r>
            <a:r>
              <a:rPr dirty="0" u="sng" sz="1100" b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"/>
                <a:cs typeface="Arial"/>
                <a:hlinkClick r:id="rId3"/>
              </a:rPr>
              <a:t>Research </a:t>
            </a:r>
            <a:r>
              <a:rPr dirty="0" u="sng" sz="1100" spc="-10" b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"/>
                <a:cs typeface="Arial"/>
                <a:hlinkClick r:id="rId3"/>
              </a:rPr>
              <a:t>Manitoba</a:t>
            </a:r>
            <a:r>
              <a:rPr dirty="0" sz="1100" spc="-10">
                <a:solidFill>
                  <a:srgbClr val="010101"/>
                </a:solidFill>
                <a:latin typeface="Arial MT"/>
                <a:cs typeface="Arial MT"/>
              </a:rPr>
              <a:t>.</a:t>
            </a:r>
            <a:endParaRPr sz="1100">
              <a:latin typeface="Arial MT"/>
              <a:cs typeface="Arial MT"/>
            </a:endParaRPr>
          </a:p>
          <a:p>
            <a:pPr algn="just" marL="12700" marR="385445">
              <a:lnSpc>
                <a:spcPct val="100000"/>
              </a:lnSpc>
              <a:spcBef>
                <a:spcPts val="815"/>
              </a:spcBef>
            </a:pPr>
            <a:r>
              <a:rPr dirty="0" sz="1100">
                <a:latin typeface="Arial MT"/>
                <a:cs typeface="Arial MT"/>
              </a:rPr>
              <a:t>Once</a:t>
            </a:r>
            <a:r>
              <a:rPr dirty="0" sz="1100" spc="-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approval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letter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is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circulated,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it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must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be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 spc="-20">
                <a:latin typeface="Arial MT"/>
                <a:cs typeface="Arial MT"/>
              </a:rPr>
              <a:t>confirmed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by</a:t>
            </a:r>
            <a:r>
              <a:rPr dirty="0" sz="1100" spc="-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applicant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within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FF0000"/>
                </a:solidFill>
                <a:latin typeface="Arial MT"/>
                <a:cs typeface="Arial MT"/>
              </a:rPr>
              <a:t>two</a:t>
            </a:r>
            <a:r>
              <a:rPr dirty="0" sz="1100" spc="-3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FF0000"/>
                </a:solidFill>
                <a:latin typeface="Arial MT"/>
                <a:cs typeface="Arial MT"/>
              </a:rPr>
              <a:t>weeks </a:t>
            </a:r>
            <a:r>
              <a:rPr dirty="0" sz="1100" spc="-10">
                <a:latin typeface="Arial MT"/>
                <a:cs typeface="Arial MT"/>
              </a:rPr>
              <a:t>following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sent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date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of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letter.</a:t>
            </a:r>
            <a:r>
              <a:rPr dirty="0" sz="1100" spc="-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All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 spc="-20">
                <a:latin typeface="Arial MT"/>
                <a:cs typeface="Arial MT"/>
              </a:rPr>
              <a:t>communication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will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be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sent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 spc="-20">
                <a:latin typeface="Arial MT"/>
                <a:cs typeface="Arial MT"/>
              </a:rPr>
              <a:t>electronically</a:t>
            </a:r>
            <a:r>
              <a:rPr dirty="0" sz="1100" spc="-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to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email address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specified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application.</a:t>
            </a:r>
            <a:endParaRPr sz="1100">
              <a:latin typeface="Arial MT"/>
              <a:cs typeface="Arial MT"/>
            </a:endParaRPr>
          </a:p>
          <a:p>
            <a:pPr marL="241935" indent="-229235">
              <a:lnSpc>
                <a:spcPct val="100000"/>
              </a:lnSpc>
              <a:spcBef>
                <a:spcPts val="810"/>
              </a:spcBef>
              <a:buClr>
                <a:srgbClr val="0090DD"/>
              </a:buClr>
              <a:buFont typeface="Arial"/>
              <a:buAutoNum type="arabicPeriod" startAt="9"/>
              <a:tabLst>
                <a:tab pos="241935" algn="l"/>
              </a:tabLst>
            </a:pPr>
            <a:r>
              <a:rPr dirty="0" sz="1200" b="1">
                <a:solidFill>
                  <a:srgbClr val="0090DD"/>
                </a:solidFill>
                <a:latin typeface="Arial"/>
                <a:cs typeface="Arial"/>
              </a:rPr>
              <a:t>Assessment</a:t>
            </a:r>
            <a:r>
              <a:rPr dirty="0" sz="1200" spc="245" b="1">
                <a:solidFill>
                  <a:srgbClr val="0090D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090DD"/>
                </a:solidFill>
                <a:latin typeface="Arial"/>
                <a:cs typeface="Arial"/>
              </a:rPr>
              <a:t>Criteria</a:t>
            </a:r>
            <a:endParaRPr sz="1200">
              <a:latin typeface="Arial"/>
              <a:cs typeface="Arial"/>
            </a:endParaRPr>
          </a:p>
          <a:p>
            <a:pPr algn="just" marL="12700" marR="396875">
              <a:lnSpc>
                <a:spcPct val="100000"/>
              </a:lnSpc>
              <a:spcBef>
                <a:spcPts val="819"/>
              </a:spcBef>
            </a:pP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Applications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are</a:t>
            </a:r>
            <a:r>
              <a:rPr dirty="0" sz="1100" spc="8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evaluated</a:t>
            </a:r>
            <a:r>
              <a:rPr dirty="0" sz="1100" spc="11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by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Research</a:t>
            </a:r>
            <a:r>
              <a:rPr dirty="0" sz="1100" spc="14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Manitoba</a:t>
            </a:r>
            <a:r>
              <a:rPr dirty="0" sz="1100" spc="18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staff</a:t>
            </a:r>
            <a:r>
              <a:rPr dirty="0" sz="1100" spc="16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within</a:t>
            </a:r>
            <a:r>
              <a:rPr dirty="0" sz="1100" spc="14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one</a:t>
            </a:r>
            <a:r>
              <a:rPr dirty="0" sz="1100" spc="11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month</a:t>
            </a:r>
            <a:r>
              <a:rPr dirty="0" sz="1100" spc="14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following</a:t>
            </a:r>
            <a:r>
              <a:rPr dirty="0" sz="1100" spc="14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25">
                <a:solidFill>
                  <a:srgbClr val="010101"/>
                </a:solidFill>
                <a:latin typeface="Arial MT"/>
                <a:cs typeface="Arial MT"/>
              </a:rPr>
              <a:t>the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application</a:t>
            </a:r>
            <a:r>
              <a:rPr dirty="0" sz="1100" spc="20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010101"/>
                </a:solidFill>
                <a:latin typeface="Arial MT"/>
                <a:cs typeface="Arial MT"/>
              </a:rPr>
              <a:t>deadline.</a:t>
            </a:r>
            <a:endParaRPr sz="1100">
              <a:latin typeface="Arial MT"/>
              <a:cs typeface="Arial MT"/>
            </a:endParaRPr>
          </a:p>
          <a:p>
            <a:pPr marL="12700" marR="274320">
              <a:lnSpc>
                <a:spcPct val="100000"/>
              </a:lnSpc>
              <a:spcBef>
                <a:spcPts val="815"/>
              </a:spcBef>
            </a:pP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In</a:t>
            </a:r>
            <a:r>
              <a:rPr dirty="0" sz="1100" spc="10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order</a:t>
            </a:r>
            <a:r>
              <a:rPr dirty="0" sz="1100" spc="9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to</a:t>
            </a:r>
            <a:r>
              <a:rPr dirty="0" sz="1100" spc="10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be</a:t>
            </a:r>
            <a:r>
              <a:rPr dirty="0" sz="1100" spc="10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approved</a:t>
            </a:r>
            <a:r>
              <a:rPr dirty="0" sz="1100" spc="10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for</a:t>
            </a:r>
            <a:r>
              <a:rPr dirty="0" sz="1100" spc="7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funding,</a:t>
            </a:r>
            <a:r>
              <a:rPr dirty="0" sz="1100" spc="12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applicant’s</a:t>
            </a:r>
            <a:r>
              <a:rPr dirty="0" sz="1100" spc="9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event</a:t>
            </a:r>
            <a:r>
              <a:rPr dirty="0" sz="1100" spc="9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must</a:t>
            </a:r>
            <a:r>
              <a:rPr dirty="0" sz="1100" spc="9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meet</a:t>
            </a:r>
            <a:r>
              <a:rPr dirty="0" sz="1100" spc="12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all</a:t>
            </a:r>
            <a:r>
              <a:rPr dirty="0" sz="1100" spc="10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of</a:t>
            </a:r>
            <a:r>
              <a:rPr dirty="0" sz="1100" spc="12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10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010101"/>
                </a:solidFill>
                <a:latin typeface="Arial MT"/>
                <a:cs typeface="Arial MT"/>
              </a:rPr>
              <a:t>criteria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outlined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in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this</a:t>
            </a:r>
            <a:r>
              <a:rPr dirty="0" sz="1100" spc="10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program</a:t>
            </a:r>
            <a:r>
              <a:rPr dirty="0" sz="11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guide,</a:t>
            </a:r>
            <a:r>
              <a:rPr dirty="0" sz="11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and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all</a:t>
            </a:r>
            <a:r>
              <a:rPr dirty="0" sz="1100" spc="8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fields</a:t>
            </a:r>
            <a:r>
              <a:rPr dirty="0" sz="1100" spc="10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must</a:t>
            </a:r>
            <a:r>
              <a:rPr dirty="0" sz="1100" spc="15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be</a:t>
            </a:r>
            <a:r>
              <a:rPr dirty="0" sz="1100" spc="14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completed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on</a:t>
            </a:r>
            <a:r>
              <a:rPr dirty="0" sz="1100" spc="8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12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application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010101"/>
                </a:solidFill>
                <a:latin typeface="Arial MT"/>
                <a:cs typeface="Arial MT"/>
              </a:rPr>
              <a:t>form.</a:t>
            </a:r>
            <a:endParaRPr sz="1100">
              <a:latin typeface="Arial MT"/>
              <a:cs typeface="Arial MT"/>
            </a:endParaRPr>
          </a:p>
          <a:p>
            <a:pPr marL="12700" marR="165100">
              <a:lnSpc>
                <a:spcPct val="100000"/>
              </a:lnSpc>
              <a:spcBef>
                <a:spcPts val="820"/>
              </a:spcBef>
            </a:pP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Applicants</a:t>
            </a:r>
            <a:r>
              <a:rPr dirty="0" sz="1100" spc="7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may</a:t>
            </a:r>
            <a:r>
              <a:rPr dirty="0" sz="1100" spc="14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resubmit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declined</a:t>
            </a:r>
            <a:r>
              <a:rPr dirty="0" sz="1100" spc="11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request</a:t>
            </a:r>
            <a:r>
              <a:rPr dirty="0" sz="1100" spc="10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for</a:t>
            </a:r>
            <a:r>
              <a:rPr dirty="0" sz="1100" spc="10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11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same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event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in</a:t>
            </a:r>
            <a:r>
              <a:rPr dirty="0" sz="1100" spc="11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future</a:t>
            </a:r>
            <a:r>
              <a:rPr dirty="0" sz="1100" spc="11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intake,</a:t>
            </a:r>
            <a:r>
              <a:rPr dirty="0" sz="11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as</a:t>
            </a:r>
            <a:r>
              <a:rPr dirty="0" sz="1100" spc="14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20">
                <a:solidFill>
                  <a:srgbClr val="010101"/>
                </a:solidFill>
                <a:latin typeface="Arial MT"/>
                <a:cs typeface="Arial MT"/>
              </a:rPr>
              <a:t>long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as</a:t>
            </a:r>
            <a:r>
              <a:rPr dirty="0" sz="11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10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event</a:t>
            </a:r>
            <a:r>
              <a:rPr dirty="0" sz="1100" spc="12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takes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place</a:t>
            </a:r>
            <a:r>
              <a:rPr dirty="0" sz="1100" spc="10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within</a:t>
            </a:r>
            <a:r>
              <a:rPr dirty="0" sz="1100" spc="10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12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months</a:t>
            </a:r>
            <a:r>
              <a:rPr dirty="0" sz="1100" spc="9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following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10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010101"/>
                </a:solidFill>
                <a:latin typeface="Arial MT"/>
                <a:cs typeface="Arial MT"/>
              </a:rPr>
              <a:t>deadline.</a:t>
            </a:r>
            <a:endParaRPr sz="11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Research</a:t>
            </a:r>
            <a:r>
              <a:rPr dirty="0" spc="-40"/>
              <a:t> </a:t>
            </a:r>
            <a:r>
              <a:rPr dirty="0"/>
              <a:t>Manitoba</a:t>
            </a:r>
            <a:r>
              <a:rPr dirty="0" spc="-15"/>
              <a:t> </a:t>
            </a:r>
            <a:r>
              <a:rPr dirty="0"/>
              <a:t>Research</a:t>
            </a:r>
            <a:r>
              <a:rPr dirty="0" spc="-35"/>
              <a:t> </a:t>
            </a:r>
            <a:r>
              <a:rPr dirty="0"/>
              <a:t>Connections</a:t>
            </a:r>
            <a:r>
              <a:rPr dirty="0" spc="-35"/>
              <a:t> </a:t>
            </a:r>
            <a:r>
              <a:rPr dirty="0"/>
              <a:t>Program</a:t>
            </a:r>
            <a:r>
              <a:rPr dirty="0" spc="-30"/>
              <a:t> </a:t>
            </a:r>
            <a:r>
              <a:rPr dirty="0" spc="-20"/>
              <a:t>Guide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</a:t>
            </a:r>
            <a:r>
              <a:rPr dirty="0" spc="10"/>
              <a:t> </a:t>
            </a:r>
            <a:fld id="{81D60167-4931-47E6-BA6A-407CBD079E47}" type="slidenum">
              <a:rPr dirty="0" b="1">
                <a:latin typeface="Arial"/>
                <a:cs typeface="Arial"/>
              </a:rPr>
              <a:t>2</a:t>
            </a:fld>
            <a:r>
              <a:rPr dirty="0" spc="-10" b="1">
                <a:latin typeface="Arial"/>
                <a:cs typeface="Arial"/>
              </a:rPr>
              <a:t> </a:t>
            </a:r>
            <a:r>
              <a:rPr dirty="0"/>
              <a:t>of </a:t>
            </a:r>
            <a:r>
              <a:rPr dirty="0" spc="-50" b="1">
                <a:latin typeface="Arial"/>
                <a:cs typeface="Arial"/>
              </a:rPr>
              <a:t>7</a:t>
            </a:r>
          </a:p>
        </p:txBody>
      </p:sp>
      <p:sp>
        <p:nvSpPr>
          <p:cNvPr id="2" name="object 2" descr=""/>
          <p:cNvSpPr txBox="1"/>
          <p:nvPr/>
        </p:nvSpPr>
        <p:spPr>
          <a:xfrm>
            <a:off x="901111" y="892556"/>
            <a:ext cx="5962015" cy="47993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lr>
                <a:srgbClr val="0090DD"/>
              </a:buClr>
              <a:buFont typeface="Arial"/>
              <a:buAutoNum type="arabicPeriod" startAt="10"/>
              <a:tabLst>
                <a:tab pos="240665" algn="l"/>
              </a:tabLst>
            </a:pPr>
            <a:r>
              <a:rPr dirty="0" sz="1200" b="1">
                <a:solidFill>
                  <a:srgbClr val="0090DD"/>
                </a:solidFill>
                <a:latin typeface="Arial"/>
                <a:cs typeface="Arial"/>
              </a:rPr>
              <a:t>Payment</a:t>
            </a:r>
            <a:r>
              <a:rPr dirty="0" sz="1200" spc="180" b="1">
                <a:solidFill>
                  <a:srgbClr val="0090D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090DD"/>
                </a:solidFill>
                <a:latin typeface="Arial"/>
                <a:cs typeface="Arial"/>
              </a:rPr>
              <a:t>Policy</a:t>
            </a:r>
            <a:endParaRPr sz="1200">
              <a:latin typeface="Arial"/>
              <a:cs typeface="Arial"/>
            </a:endParaRPr>
          </a:p>
          <a:p>
            <a:pPr algn="just" marL="12700" marR="274320">
              <a:lnSpc>
                <a:spcPct val="100000"/>
              </a:lnSpc>
              <a:spcBef>
                <a:spcPts val="820"/>
              </a:spcBef>
            </a:pP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Payment</a:t>
            </a:r>
            <a:r>
              <a:rPr dirty="0" sz="1100" spc="16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will</a:t>
            </a:r>
            <a:r>
              <a:rPr dirty="0" sz="1100" spc="15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be</a:t>
            </a:r>
            <a:r>
              <a:rPr dirty="0" sz="1100" spc="14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distributed</a:t>
            </a:r>
            <a:r>
              <a:rPr dirty="0" sz="1100" spc="14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only</a:t>
            </a:r>
            <a:r>
              <a:rPr dirty="0" sz="1100" spc="14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to</a:t>
            </a:r>
            <a:r>
              <a:rPr dirty="0" sz="1100" spc="18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an</a:t>
            </a:r>
            <a:r>
              <a:rPr dirty="0" sz="1100" spc="14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accredited</a:t>
            </a:r>
            <a:r>
              <a:rPr dirty="0" sz="1100" spc="18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Manitoba</a:t>
            </a:r>
            <a:r>
              <a:rPr dirty="0" sz="1100" spc="14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post-secondary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institution</a:t>
            </a:r>
            <a:r>
              <a:rPr dirty="0" sz="1100" spc="14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25">
                <a:solidFill>
                  <a:srgbClr val="010101"/>
                </a:solidFill>
                <a:latin typeface="Arial MT"/>
                <a:cs typeface="Arial MT"/>
              </a:rPr>
              <a:t>or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research</a:t>
            </a:r>
            <a:r>
              <a:rPr dirty="0" sz="1100" spc="12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institute</a:t>
            </a:r>
            <a:r>
              <a:rPr dirty="0" sz="1100" spc="12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which</a:t>
            </a:r>
            <a:r>
              <a:rPr dirty="0" sz="11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will</a:t>
            </a:r>
            <a:r>
              <a:rPr dirty="0" sz="11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administer</a:t>
            </a:r>
            <a:r>
              <a:rPr dirty="0" sz="1100" spc="12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funds.</a:t>
            </a:r>
            <a:r>
              <a:rPr dirty="0" sz="1100" spc="14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Payment</a:t>
            </a:r>
            <a:r>
              <a:rPr dirty="0" sz="1100" spc="14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will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be</a:t>
            </a:r>
            <a:r>
              <a:rPr dirty="0" sz="1100" spc="12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distributed</a:t>
            </a:r>
            <a:r>
              <a:rPr dirty="0" sz="11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within</a:t>
            </a:r>
            <a:r>
              <a:rPr dirty="0" sz="1100" spc="16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25">
                <a:solidFill>
                  <a:srgbClr val="010101"/>
                </a:solidFill>
                <a:latin typeface="Arial MT"/>
                <a:cs typeface="Arial MT"/>
              </a:rPr>
              <a:t>one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month</a:t>
            </a:r>
            <a:r>
              <a:rPr dirty="0" sz="11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of</a:t>
            </a:r>
            <a:r>
              <a:rPr dirty="0" sz="1100" spc="18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receiving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applicant’s</a:t>
            </a:r>
            <a:r>
              <a:rPr dirty="0" sz="1100" spc="12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signed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approval</a:t>
            </a:r>
            <a:r>
              <a:rPr dirty="0" sz="1100" spc="14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010101"/>
                </a:solidFill>
                <a:latin typeface="Arial MT"/>
                <a:cs typeface="Arial MT"/>
              </a:rPr>
              <a:t>form.</a:t>
            </a:r>
            <a:endParaRPr sz="1100">
              <a:latin typeface="Arial MT"/>
              <a:cs typeface="Arial MT"/>
            </a:endParaRPr>
          </a:p>
          <a:p>
            <a:pPr marL="240665" indent="-227965">
              <a:lnSpc>
                <a:spcPct val="100000"/>
              </a:lnSpc>
              <a:spcBef>
                <a:spcPts val="810"/>
              </a:spcBef>
              <a:buClr>
                <a:srgbClr val="0090DD"/>
              </a:buClr>
              <a:buFont typeface="Arial"/>
              <a:buAutoNum type="arabicPeriod" startAt="11"/>
              <a:tabLst>
                <a:tab pos="240665" algn="l"/>
              </a:tabLst>
            </a:pPr>
            <a:r>
              <a:rPr dirty="0" sz="1200" b="1">
                <a:solidFill>
                  <a:srgbClr val="0090DD"/>
                </a:solidFill>
                <a:latin typeface="Arial"/>
                <a:cs typeface="Arial"/>
              </a:rPr>
              <a:t>Reporting</a:t>
            </a:r>
            <a:r>
              <a:rPr dirty="0" sz="1200" spc="110" b="1">
                <a:solidFill>
                  <a:srgbClr val="0090D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090DD"/>
                </a:solidFill>
                <a:latin typeface="Arial"/>
                <a:cs typeface="Arial"/>
              </a:rPr>
              <a:t>Policies</a:t>
            </a:r>
            <a:r>
              <a:rPr dirty="0" sz="1200" spc="110" b="1">
                <a:solidFill>
                  <a:srgbClr val="0090D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090DD"/>
                </a:solidFill>
                <a:latin typeface="Arial"/>
                <a:cs typeface="Arial"/>
              </a:rPr>
              <a:t>and</a:t>
            </a:r>
            <a:r>
              <a:rPr dirty="0" sz="1200" spc="80" b="1">
                <a:solidFill>
                  <a:srgbClr val="0090D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090DD"/>
                </a:solidFill>
                <a:latin typeface="Arial"/>
                <a:cs typeface="Arial"/>
              </a:rPr>
              <a:t>Other</a:t>
            </a:r>
            <a:r>
              <a:rPr dirty="0" sz="1200" spc="70" b="1">
                <a:solidFill>
                  <a:srgbClr val="0090D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090DD"/>
                </a:solidFill>
                <a:latin typeface="Arial"/>
                <a:cs typeface="Arial"/>
              </a:rPr>
              <a:t>Information</a:t>
            </a:r>
            <a:endParaRPr sz="1200">
              <a:latin typeface="Arial"/>
              <a:cs typeface="Arial"/>
            </a:endParaRPr>
          </a:p>
          <a:p>
            <a:pPr marL="12700" marR="134620">
              <a:lnSpc>
                <a:spcPct val="100000"/>
              </a:lnSpc>
              <a:spcBef>
                <a:spcPts val="819"/>
              </a:spcBef>
            </a:pP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Research</a:t>
            </a:r>
            <a:r>
              <a:rPr dirty="0" sz="1100" spc="12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Manitoba</a:t>
            </a:r>
            <a:r>
              <a:rPr dirty="0" sz="11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reserves</a:t>
            </a:r>
            <a:r>
              <a:rPr dirty="0" sz="1100" spc="11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35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right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to</a:t>
            </a:r>
            <a:r>
              <a:rPr dirty="0" sz="1100" spc="12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determine</a:t>
            </a:r>
            <a:r>
              <a:rPr dirty="0" sz="1100" spc="12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12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eligibility</a:t>
            </a:r>
            <a:r>
              <a:rPr dirty="0" sz="1100" spc="11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of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applications,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based</a:t>
            </a:r>
            <a:r>
              <a:rPr dirty="0" sz="11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25">
                <a:solidFill>
                  <a:srgbClr val="010101"/>
                </a:solidFill>
                <a:latin typeface="Arial MT"/>
                <a:cs typeface="Arial MT"/>
              </a:rPr>
              <a:t>on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14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information</a:t>
            </a:r>
            <a:r>
              <a:rPr dirty="0" sz="1100" spc="11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therein.</a:t>
            </a:r>
            <a:r>
              <a:rPr dirty="0" sz="1100" spc="16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Research</a:t>
            </a:r>
            <a:r>
              <a:rPr dirty="0" sz="1100" spc="14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Manitoba</a:t>
            </a:r>
            <a:r>
              <a:rPr dirty="0" sz="1100" spc="11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also</a:t>
            </a:r>
            <a:r>
              <a:rPr dirty="0" sz="1100" spc="11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reserves</a:t>
            </a:r>
            <a:r>
              <a:rPr dirty="0" sz="1100" spc="10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11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right</a:t>
            </a:r>
            <a:r>
              <a:rPr dirty="0" sz="11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to</a:t>
            </a:r>
            <a:r>
              <a:rPr dirty="0" sz="1100" spc="11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interpret</a:t>
            </a:r>
            <a:r>
              <a:rPr dirty="0" sz="1100" spc="1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25">
                <a:solidFill>
                  <a:srgbClr val="010101"/>
                </a:solidFill>
                <a:latin typeface="Arial MT"/>
                <a:cs typeface="Arial MT"/>
              </a:rPr>
              <a:t>the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regulations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and</a:t>
            </a:r>
            <a:r>
              <a:rPr dirty="0" sz="1100" spc="17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policies</a:t>
            </a:r>
            <a:r>
              <a:rPr dirty="0" sz="1100" spc="14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governing</a:t>
            </a:r>
            <a:r>
              <a:rPr dirty="0" sz="1100" spc="14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its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funding</a:t>
            </a:r>
            <a:r>
              <a:rPr dirty="0" sz="1100" spc="14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010101"/>
                </a:solidFill>
                <a:latin typeface="Arial MT"/>
                <a:cs typeface="Arial MT"/>
              </a:rPr>
              <a:t>opportunities.</a:t>
            </a:r>
            <a:endParaRPr sz="1100">
              <a:latin typeface="Arial MT"/>
              <a:cs typeface="Arial MT"/>
            </a:endParaRPr>
          </a:p>
          <a:p>
            <a:pPr marL="12700" marR="192405">
              <a:lnSpc>
                <a:spcPct val="100000"/>
              </a:lnSpc>
              <a:spcBef>
                <a:spcPts val="815"/>
              </a:spcBef>
            </a:pP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All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applicants</a:t>
            </a:r>
            <a:r>
              <a:rPr dirty="0" sz="1100" spc="9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and</a:t>
            </a:r>
            <a:r>
              <a:rPr dirty="0" sz="1100" spc="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grant</a:t>
            </a:r>
            <a:r>
              <a:rPr dirty="0" sz="1100" spc="15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holders</a:t>
            </a:r>
            <a:r>
              <a:rPr dirty="0" sz="1100" spc="10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must</a:t>
            </a:r>
            <a:r>
              <a:rPr dirty="0" sz="1100" spc="15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comply</a:t>
            </a:r>
            <a:r>
              <a:rPr dirty="0" sz="1100" spc="16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with</a:t>
            </a:r>
            <a:r>
              <a:rPr dirty="0" sz="1100" spc="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regulations</a:t>
            </a:r>
            <a:r>
              <a:rPr dirty="0" sz="1100" spc="15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set</a:t>
            </a:r>
            <a:r>
              <a:rPr dirty="0" sz="1100" spc="15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out</a:t>
            </a:r>
            <a:r>
              <a:rPr dirty="0" sz="1100" spc="12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in</a:t>
            </a:r>
            <a:r>
              <a:rPr dirty="0" sz="1100" spc="8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10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010101"/>
                </a:solidFill>
                <a:latin typeface="Arial MT"/>
                <a:cs typeface="Arial MT"/>
              </a:rPr>
              <a:t>Research </a:t>
            </a:r>
            <a:r>
              <a:rPr dirty="0" sz="1100" spc="10">
                <a:solidFill>
                  <a:srgbClr val="010101"/>
                </a:solidFill>
                <a:latin typeface="Arial MT"/>
                <a:cs typeface="Arial MT"/>
              </a:rPr>
              <a:t>Manitoba</a:t>
            </a:r>
            <a:r>
              <a:rPr dirty="0" sz="1100" spc="12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u="sng" sz="1100" spc="10" b="1">
                <a:solidFill>
                  <a:srgbClr val="0092DD"/>
                </a:solidFill>
                <a:uFill>
                  <a:solidFill>
                    <a:srgbClr val="0092DD"/>
                  </a:solidFill>
                </a:uFill>
                <a:latin typeface="Arial"/>
                <a:cs typeface="Arial"/>
                <a:hlinkClick r:id="rId2"/>
              </a:rPr>
              <a:t>Finance</a:t>
            </a:r>
            <a:r>
              <a:rPr dirty="0" u="sng" sz="1100" spc="120" b="1">
                <a:solidFill>
                  <a:srgbClr val="0092DD"/>
                </a:solidFill>
                <a:uFill>
                  <a:solidFill>
                    <a:srgbClr val="0092DD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100" spc="10" b="1">
                <a:solidFill>
                  <a:srgbClr val="0092DD"/>
                </a:solidFill>
                <a:uFill>
                  <a:solidFill>
                    <a:srgbClr val="0092DD"/>
                  </a:solidFill>
                </a:uFill>
                <a:latin typeface="Arial"/>
                <a:cs typeface="Arial"/>
                <a:hlinkClick r:id="rId2"/>
              </a:rPr>
              <a:t>and</a:t>
            </a:r>
            <a:r>
              <a:rPr dirty="0" u="sng" sz="1100" spc="135" b="1">
                <a:solidFill>
                  <a:srgbClr val="0092DD"/>
                </a:solidFill>
                <a:uFill>
                  <a:solidFill>
                    <a:srgbClr val="0092DD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100" spc="10" b="1">
                <a:solidFill>
                  <a:srgbClr val="0092DD"/>
                </a:solidFill>
                <a:uFill>
                  <a:solidFill>
                    <a:srgbClr val="0092DD"/>
                  </a:solidFill>
                </a:uFill>
                <a:latin typeface="Arial"/>
                <a:cs typeface="Arial"/>
                <a:hlinkClick r:id="rId2"/>
              </a:rPr>
              <a:t>Administration</a:t>
            </a:r>
            <a:r>
              <a:rPr dirty="0" u="sng" sz="1100" spc="135" b="1">
                <a:solidFill>
                  <a:srgbClr val="0092DD"/>
                </a:solidFill>
                <a:uFill>
                  <a:solidFill>
                    <a:srgbClr val="0092DD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100" spc="-10" b="1">
                <a:solidFill>
                  <a:srgbClr val="0092DD"/>
                </a:solidFill>
                <a:uFill>
                  <a:solidFill>
                    <a:srgbClr val="0092DD"/>
                  </a:solidFill>
                </a:uFill>
                <a:latin typeface="Arial"/>
                <a:cs typeface="Arial"/>
                <a:hlinkClick r:id="rId2"/>
              </a:rPr>
              <a:t>Guide.</a:t>
            </a:r>
            <a:endParaRPr sz="1100">
              <a:latin typeface="Arial"/>
              <a:cs typeface="Arial"/>
            </a:endParaRPr>
          </a:p>
          <a:p>
            <a:pPr marL="13335" marR="482600" indent="-635">
              <a:lnSpc>
                <a:spcPct val="100000"/>
              </a:lnSpc>
              <a:spcBef>
                <a:spcPts val="815"/>
              </a:spcBef>
            </a:pP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Research</a:t>
            </a:r>
            <a:r>
              <a:rPr dirty="0" sz="1100" spc="17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funds</a:t>
            </a:r>
            <a:r>
              <a:rPr dirty="0" sz="1100" spc="-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are to</a:t>
            </a:r>
            <a:r>
              <a:rPr dirty="0" sz="1100" spc="17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be spent</a:t>
            </a:r>
            <a:r>
              <a:rPr dirty="0" sz="1100" spc="17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according</a:t>
            </a:r>
            <a:r>
              <a:rPr dirty="0" sz="1100" spc="-2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to</a:t>
            </a:r>
            <a:r>
              <a:rPr dirty="0" sz="1100" spc="15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budgets</a:t>
            </a:r>
            <a:r>
              <a:rPr dirty="0" sz="1100" spc="14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approved</a:t>
            </a:r>
            <a:r>
              <a:rPr dirty="0" sz="1100" spc="15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during the</a:t>
            </a:r>
            <a:r>
              <a:rPr dirty="0" sz="1100" spc="-3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review</a:t>
            </a:r>
            <a:r>
              <a:rPr dirty="0" sz="1100" spc="14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25">
                <a:solidFill>
                  <a:srgbClr val="010101"/>
                </a:solidFill>
                <a:latin typeface="Arial MT"/>
                <a:cs typeface="Arial MT"/>
              </a:rPr>
              <a:t>and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decision</a:t>
            </a:r>
            <a:r>
              <a:rPr dirty="0" sz="1100" spc="-4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010101"/>
                </a:solidFill>
                <a:latin typeface="Arial MT"/>
                <a:cs typeface="Arial MT"/>
              </a:rPr>
              <a:t>process.</a:t>
            </a:r>
            <a:endParaRPr sz="1100">
              <a:latin typeface="Arial MT"/>
              <a:cs typeface="Arial MT"/>
            </a:endParaRPr>
          </a:p>
          <a:p>
            <a:pPr marL="13335" marR="23495" indent="-635">
              <a:lnSpc>
                <a:spcPct val="100899"/>
              </a:lnSpc>
              <a:spcBef>
                <a:spcPts val="805"/>
              </a:spcBef>
            </a:pPr>
            <a:r>
              <a:rPr dirty="0" sz="1100">
                <a:latin typeface="Arial MT"/>
                <a:cs typeface="Arial MT"/>
              </a:rPr>
              <a:t>Grant</a:t>
            </a:r>
            <a:r>
              <a:rPr dirty="0" sz="1100" spc="1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holders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need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Research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Manitoba</a:t>
            </a:r>
            <a:r>
              <a:rPr dirty="0" sz="1100" spc="1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approval</a:t>
            </a:r>
            <a:r>
              <a:rPr dirty="0" sz="1100" spc="1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for</a:t>
            </a:r>
            <a:r>
              <a:rPr dirty="0" sz="1100" spc="1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reallocation</a:t>
            </a:r>
            <a:r>
              <a:rPr dirty="0" sz="1100" spc="1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only</a:t>
            </a:r>
            <a:r>
              <a:rPr dirty="0" sz="1100" spc="-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if</a:t>
            </a:r>
            <a:r>
              <a:rPr dirty="0" sz="1100" spc="1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1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change</a:t>
            </a:r>
            <a:r>
              <a:rPr dirty="0" sz="1100" spc="17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involved</a:t>
            </a:r>
            <a:r>
              <a:rPr dirty="0" sz="1100" spc="5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is</a:t>
            </a:r>
            <a:r>
              <a:rPr dirty="0" sz="1100" spc="-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25%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or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more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of the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grant's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total,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or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if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event’s</a:t>
            </a:r>
            <a:r>
              <a:rPr dirty="0" sz="1100" spc="-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end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date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is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 spc="-20">
                <a:latin typeface="Arial MT"/>
                <a:cs typeface="Arial MT"/>
              </a:rPr>
              <a:t>rescheduled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more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than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six</a:t>
            </a:r>
            <a:r>
              <a:rPr dirty="0" sz="1100" spc="-5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months after.</a:t>
            </a:r>
            <a:endParaRPr sz="1100">
              <a:latin typeface="Arial MT"/>
              <a:cs typeface="Arial MT"/>
            </a:endParaRPr>
          </a:p>
          <a:p>
            <a:pPr marL="12700" marR="5080">
              <a:lnSpc>
                <a:spcPct val="100899"/>
              </a:lnSpc>
              <a:spcBef>
                <a:spcPts val="780"/>
              </a:spcBef>
            </a:pP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Grant</a:t>
            </a:r>
            <a:r>
              <a:rPr dirty="0" sz="1100" spc="16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recipients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are</a:t>
            </a:r>
            <a:r>
              <a:rPr dirty="0" sz="1100" spc="8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to</a:t>
            </a:r>
            <a:r>
              <a:rPr dirty="0" sz="1100" spc="40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report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11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outputs</a:t>
            </a:r>
            <a:r>
              <a:rPr dirty="0" sz="1100" spc="10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and</a:t>
            </a:r>
            <a:r>
              <a:rPr dirty="0" sz="1100" spc="15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outcomes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of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their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funded</a:t>
            </a:r>
            <a:r>
              <a:rPr dirty="0" sz="1100" spc="11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research</a:t>
            </a:r>
            <a:r>
              <a:rPr dirty="0" sz="1100" spc="11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010101"/>
                </a:solidFill>
                <a:latin typeface="Arial MT"/>
                <a:cs typeface="Arial MT"/>
              </a:rPr>
              <a:t>project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within</a:t>
            </a:r>
            <a:r>
              <a:rPr dirty="0" sz="1100" spc="10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two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months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of</a:t>
            </a:r>
            <a:r>
              <a:rPr dirty="0" sz="1100" spc="12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completion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of</a:t>
            </a:r>
            <a:r>
              <a:rPr dirty="0" sz="1100" spc="9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their</a:t>
            </a:r>
            <a:r>
              <a:rPr dirty="0" sz="1100" spc="10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event.</a:t>
            </a:r>
            <a:r>
              <a:rPr dirty="0" sz="1100" spc="12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completion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report</a:t>
            </a:r>
            <a:r>
              <a:rPr dirty="0" sz="1100" spc="12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template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will</a:t>
            </a:r>
            <a:r>
              <a:rPr dirty="0" sz="1100" spc="11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be</a:t>
            </a:r>
            <a:r>
              <a:rPr dirty="0" sz="1100" spc="10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20">
                <a:solidFill>
                  <a:srgbClr val="010101"/>
                </a:solidFill>
                <a:latin typeface="Arial MT"/>
                <a:cs typeface="Arial MT"/>
              </a:rPr>
              <a:t>sent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to</a:t>
            </a:r>
            <a:r>
              <a:rPr dirty="0" sz="1100" spc="11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15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recipient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after</a:t>
            </a:r>
            <a:r>
              <a:rPr dirty="0" sz="1100" spc="11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15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recipient</a:t>
            </a:r>
            <a:r>
              <a:rPr dirty="0" sz="1100" spc="14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confirms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their</a:t>
            </a:r>
            <a:r>
              <a:rPr dirty="0" sz="1100" spc="8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acceptance</a:t>
            </a:r>
            <a:r>
              <a:rPr dirty="0" sz="1100" spc="11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of</a:t>
            </a:r>
            <a:r>
              <a:rPr dirty="0" sz="1100" spc="10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</a:t>
            </a:r>
            <a:r>
              <a:rPr dirty="0" sz="1100" spc="12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010101"/>
                </a:solidFill>
                <a:latin typeface="Arial MT"/>
                <a:cs typeface="Arial MT"/>
              </a:rPr>
              <a:t>grant.</a:t>
            </a:r>
            <a:endParaRPr sz="1100">
              <a:latin typeface="Arial MT"/>
              <a:cs typeface="Arial MT"/>
            </a:endParaRPr>
          </a:p>
          <a:p>
            <a:pPr marL="12700" marR="43815">
              <a:lnSpc>
                <a:spcPct val="100000"/>
              </a:lnSpc>
              <a:spcBef>
                <a:spcPts val="820"/>
              </a:spcBef>
            </a:pP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An</a:t>
            </a:r>
            <a:r>
              <a:rPr dirty="0" sz="1100" spc="11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applicant</a:t>
            </a:r>
            <a:r>
              <a:rPr dirty="0" sz="1100" spc="10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may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not</a:t>
            </a:r>
            <a:r>
              <a:rPr dirty="0" sz="1100" spc="16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reapply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for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a</a:t>
            </a:r>
            <a:r>
              <a:rPr dirty="0" sz="1100" spc="114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Research</a:t>
            </a:r>
            <a:r>
              <a:rPr dirty="0" sz="1100" spc="15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Connections</a:t>
            </a:r>
            <a:r>
              <a:rPr dirty="0" sz="1100" spc="10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grant</a:t>
            </a:r>
            <a:r>
              <a:rPr dirty="0" sz="1100" spc="14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if</a:t>
            </a:r>
            <a:r>
              <a:rPr dirty="0" sz="1100" spc="13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their</a:t>
            </a:r>
            <a:r>
              <a:rPr dirty="0" sz="1100" spc="10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previous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final</a:t>
            </a:r>
            <a:r>
              <a:rPr dirty="0" sz="1100" spc="12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010101"/>
                </a:solidFill>
                <a:latin typeface="Arial MT"/>
                <a:cs typeface="Arial MT"/>
              </a:rPr>
              <a:t>report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has</a:t>
            </a:r>
            <a:r>
              <a:rPr dirty="0" sz="1100" spc="10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not</a:t>
            </a:r>
            <a:r>
              <a:rPr dirty="0" sz="1100" spc="10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been</a:t>
            </a:r>
            <a:r>
              <a:rPr dirty="0" sz="1100" spc="11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010101"/>
                </a:solidFill>
                <a:latin typeface="Arial MT"/>
                <a:cs typeface="Arial MT"/>
              </a:rPr>
              <a:t>submitted.</a:t>
            </a:r>
            <a:endParaRPr sz="1100">
              <a:latin typeface="Arial MT"/>
              <a:cs typeface="Arial MT"/>
            </a:endParaRPr>
          </a:p>
          <a:p>
            <a:pPr marL="240665" indent="-227965">
              <a:lnSpc>
                <a:spcPct val="100000"/>
              </a:lnSpc>
              <a:spcBef>
                <a:spcPts val="810"/>
              </a:spcBef>
              <a:buClr>
                <a:srgbClr val="0090DD"/>
              </a:buClr>
              <a:buFont typeface="Arial"/>
              <a:buAutoNum type="arabicPeriod" startAt="12"/>
              <a:tabLst>
                <a:tab pos="240665" algn="l"/>
              </a:tabLst>
            </a:pPr>
            <a:r>
              <a:rPr dirty="0" sz="1200" b="1">
                <a:solidFill>
                  <a:srgbClr val="0090DD"/>
                </a:solidFill>
                <a:latin typeface="Arial"/>
                <a:cs typeface="Arial"/>
              </a:rPr>
              <a:t>Contact</a:t>
            </a:r>
            <a:r>
              <a:rPr dirty="0" sz="1200" spc="125" b="1">
                <a:solidFill>
                  <a:srgbClr val="0090D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090DD"/>
                </a:solidFill>
                <a:latin typeface="Arial"/>
                <a:cs typeface="Arial"/>
              </a:rPr>
              <a:t>Information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</a:pP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For</a:t>
            </a:r>
            <a:r>
              <a:rPr dirty="0" sz="1100" spc="8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questions</a:t>
            </a:r>
            <a:r>
              <a:rPr dirty="0" sz="1100" spc="4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regarding</a:t>
            </a:r>
            <a:r>
              <a:rPr dirty="0" sz="1100" spc="2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this</a:t>
            </a:r>
            <a:r>
              <a:rPr dirty="0" sz="1100" spc="15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program,</a:t>
            </a:r>
            <a:r>
              <a:rPr dirty="0" sz="1100" spc="185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please</a:t>
            </a:r>
            <a:r>
              <a:rPr dirty="0" sz="1100" spc="16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010101"/>
                </a:solidFill>
                <a:latin typeface="Arial MT"/>
                <a:cs typeface="Arial MT"/>
              </a:rPr>
              <a:t>contact</a:t>
            </a:r>
            <a:r>
              <a:rPr dirty="0" sz="1100" spc="180">
                <a:solidFill>
                  <a:srgbClr val="010101"/>
                </a:solidFill>
                <a:latin typeface="Arial MT"/>
                <a:cs typeface="Arial MT"/>
              </a:rPr>
              <a:t> </a:t>
            </a:r>
            <a:r>
              <a:rPr dirty="0" u="sng" sz="1100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 MT"/>
                <a:cs typeface="Arial MT"/>
                <a:hlinkClick r:id="rId3"/>
              </a:rPr>
              <a:t>info@researchmb.ca</a:t>
            </a:r>
            <a:r>
              <a:rPr dirty="0" sz="1100" spc="-10">
                <a:solidFill>
                  <a:srgbClr val="010101"/>
                </a:solidFill>
                <a:latin typeface="Arial MT"/>
                <a:cs typeface="Arial MT"/>
              </a:rPr>
              <a:t>.</a:t>
            </a:r>
            <a:endParaRPr sz="11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Research</a:t>
            </a:r>
            <a:r>
              <a:rPr dirty="0" spc="-40"/>
              <a:t> </a:t>
            </a:r>
            <a:r>
              <a:rPr dirty="0"/>
              <a:t>Manitoba</a:t>
            </a:r>
            <a:r>
              <a:rPr dirty="0" spc="-15"/>
              <a:t> </a:t>
            </a:r>
            <a:r>
              <a:rPr dirty="0"/>
              <a:t>Research</a:t>
            </a:r>
            <a:r>
              <a:rPr dirty="0" spc="-35"/>
              <a:t> </a:t>
            </a:r>
            <a:r>
              <a:rPr dirty="0"/>
              <a:t>Connections</a:t>
            </a:r>
            <a:r>
              <a:rPr dirty="0" spc="-35"/>
              <a:t> </a:t>
            </a:r>
            <a:r>
              <a:rPr dirty="0"/>
              <a:t>Program</a:t>
            </a:r>
            <a:r>
              <a:rPr dirty="0" spc="-30"/>
              <a:t> </a:t>
            </a:r>
            <a:r>
              <a:rPr dirty="0" spc="-20"/>
              <a:t>Guide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</a:t>
            </a:r>
            <a:r>
              <a:rPr dirty="0" spc="10"/>
              <a:t> </a:t>
            </a:r>
            <a:fld id="{81D60167-4931-47E6-BA6A-407CBD079E47}" type="slidenum">
              <a:rPr dirty="0" b="1">
                <a:latin typeface="Arial"/>
                <a:cs typeface="Arial"/>
              </a:rPr>
              <a:t>2</a:t>
            </a:fld>
            <a:r>
              <a:rPr dirty="0" spc="-10" b="1">
                <a:latin typeface="Arial"/>
                <a:cs typeface="Arial"/>
              </a:rPr>
              <a:t> </a:t>
            </a:r>
            <a:r>
              <a:rPr dirty="0"/>
              <a:t>of </a:t>
            </a:r>
            <a:r>
              <a:rPr dirty="0" spc="-50" b="1">
                <a:latin typeface="Arial"/>
                <a:cs typeface="Arial"/>
              </a:rPr>
              <a:t>7</a:t>
            </a:r>
          </a:p>
        </p:txBody>
      </p:sp>
      <p:sp>
        <p:nvSpPr>
          <p:cNvPr id="2" name="object 2" descr=""/>
          <p:cNvSpPr txBox="1"/>
          <p:nvPr/>
        </p:nvSpPr>
        <p:spPr>
          <a:xfrm>
            <a:off x="901700" y="892556"/>
            <a:ext cx="5713095" cy="62058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0090DD"/>
                </a:solidFill>
                <a:latin typeface="Arial MT"/>
                <a:cs typeface="Arial MT"/>
              </a:rPr>
              <a:t>Appendix</a:t>
            </a:r>
            <a:r>
              <a:rPr dirty="0" sz="1200">
                <a:solidFill>
                  <a:srgbClr val="0090DD"/>
                </a:solidFill>
                <a:latin typeface="Arial MT"/>
                <a:cs typeface="Arial MT"/>
              </a:rPr>
              <a:t> A</a:t>
            </a:r>
            <a:r>
              <a:rPr dirty="0" sz="1200" spc="-40">
                <a:solidFill>
                  <a:srgbClr val="0090DD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0090DD"/>
                </a:solidFill>
                <a:latin typeface="Arial MT"/>
                <a:cs typeface="Arial MT"/>
              </a:rPr>
              <a:t>–</a:t>
            </a:r>
            <a:r>
              <a:rPr dirty="0" sz="1200" spc="-140">
                <a:solidFill>
                  <a:srgbClr val="0090DD"/>
                </a:solidFill>
                <a:latin typeface="Arial MT"/>
                <a:cs typeface="Arial MT"/>
              </a:rPr>
              <a:t> </a:t>
            </a:r>
            <a:r>
              <a:rPr dirty="0" sz="1200" spc="-100">
                <a:solidFill>
                  <a:srgbClr val="0090DD"/>
                </a:solidFill>
                <a:latin typeface="Arial MT"/>
                <a:cs typeface="Arial MT"/>
              </a:rPr>
              <a:t>Projects</a:t>
            </a:r>
            <a:r>
              <a:rPr dirty="0" sz="1200" spc="-150">
                <a:solidFill>
                  <a:srgbClr val="0090DD"/>
                </a:solidFill>
                <a:latin typeface="Arial MT"/>
                <a:cs typeface="Arial MT"/>
              </a:rPr>
              <a:t> </a:t>
            </a:r>
            <a:r>
              <a:rPr dirty="0" sz="1200" spc="-100">
                <a:solidFill>
                  <a:srgbClr val="0090DD"/>
                </a:solidFill>
                <a:latin typeface="Arial MT"/>
                <a:cs typeface="Arial MT"/>
              </a:rPr>
              <a:t>Previously</a:t>
            </a:r>
            <a:r>
              <a:rPr dirty="0" sz="1200" spc="-180">
                <a:solidFill>
                  <a:srgbClr val="0090DD"/>
                </a:solidFill>
                <a:latin typeface="Arial MT"/>
                <a:cs typeface="Arial MT"/>
              </a:rPr>
              <a:t> </a:t>
            </a:r>
            <a:r>
              <a:rPr dirty="0" sz="1200" spc="-95">
                <a:solidFill>
                  <a:srgbClr val="0090DD"/>
                </a:solidFill>
                <a:latin typeface="Arial MT"/>
                <a:cs typeface="Arial MT"/>
              </a:rPr>
              <a:t>Funded</a:t>
            </a:r>
            <a:r>
              <a:rPr dirty="0" sz="1200" spc="-175">
                <a:solidFill>
                  <a:srgbClr val="0090DD"/>
                </a:solidFill>
                <a:latin typeface="Arial MT"/>
                <a:cs typeface="Arial MT"/>
              </a:rPr>
              <a:t> </a:t>
            </a:r>
            <a:r>
              <a:rPr dirty="0" sz="1200" spc="-95">
                <a:solidFill>
                  <a:srgbClr val="0090DD"/>
                </a:solidFill>
                <a:latin typeface="Arial MT"/>
                <a:cs typeface="Arial MT"/>
              </a:rPr>
              <a:t>Through</a:t>
            </a:r>
            <a:r>
              <a:rPr dirty="0" sz="1200" spc="-175">
                <a:solidFill>
                  <a:srgbClr val="0090DD"/>
                </a:solidFill>
                <a:latin typeface="Arial MT"/>
                <a:cs typeface="Arial MT"/>
              </a:rPr>
              <a:t> </a:t>
            </a:r>
            <a:r>
              <a:rPr dirty="0" sz="1200" spc="-100">
                <a:solidFill>
                  <a:srgbClr val="0090DD"/>
                </a:solidFill>
                <a:latin typeface="Arial MT"/>
                <a:cs typeface="Arial MT"/>
              </a:rPr>
              <a:t>Research</a:t>
            </a:r>
            <a:r>
              <a:rPr dirty="0" sz="1200" spc="-175">
                <a:solidFill>
                  <a:srgbClr val="0090DD"/>
                </a:solidFill>
                <a:latin typeface="Arial MT"/>
                <a:cs typeface="Arial MT"/>
              </a:rPr>
              <a:t> </a:t>
            </a:r>
            <a:r>
              <a:rPr dirty="0" sz="1200" spc="-10">
                <a:solidFill>
                  <a:srgbClr val="0090DD"/>
                </a:solidFill>
                <a:latin typeface="Arial MT"/>
                <a:cs typeface="Arial MT"/>
              </a:rPr>
              <a:t>Connections</a:t>
            </a:r>
            <a:endParaRPr sz="1200">
              <a:latin typeface="Arial MT"/>
              <a:cs typeface="Arial MT"/>
            </a:endParaRPr>
          </a:p>
          <a:p>
            <a:pPr marL="12700" marR="5080">
              <a:lnSpc>
                <a:spcPts val="1270"/>
              </a:lnSpc>
              <a:spcBef>
                <a:spcPts val="1215"/>
              </a:spcBef>
            </a:pPr>
            <a:r>
              <a:rPr dirty="0" sz="1100">
                <a:latin typeface="Arial MT"/>
                <a:cs typeface="Arial MT"/>
              </a:rPr>
              <a:t>Below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are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instances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of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events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funded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by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Research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Connections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past,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showcasing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the </a:t>
            </a:r>
            <a:r>
              <a:rPr dirty="0" sz="1100">
                <a:latin typeface="Arial MT"/>
                <a:cs typeface="Arial MT"/>
              </a:rPr>
              <a:t>diversity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 scale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of</a:t>
            </a:r>
            <a:r>
              <a:rPr dirty="0" sz="1100" spc="-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research-</a:t>
            </a:r>
            <a:r>
              <a:rPr dirty="0" sz="1100">
                <a:latin typeface="Arial MT"/>
                <a:cs typeface="Arial MT"/>
              </a:rPr>
              <a:t>related</a:t>
            </a:r>
            <a:r>
              <a:rPr dirty="0" sz="1100" spc="-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events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that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could qualify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for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funding: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35"/>
              </a:spcBef>
            </a:pPr>
            <a:endParaRPr sz="1100">
              <a:latin typeface="Arial MT"/>
              <a:cs typeface="Arial MT"/>
            </a:endParaRPr>
          </a:p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300" algn="l"/>
              </a:tabLst>
            </a:pPr>
            <a:r>
              <a:rPr dirty="0" sz="1100">
                <a:latin typeface="Arial MT"/>
                <a:cs typeface="Arial MT"/>
              </a:rPr>
              <a:t>Applied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Research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Innovation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Day</a:t>
            </a:r>
            <a:endParaRPr sz="1100">
              <a:latin typeface="Arial MT"/>
              <a:cs typeface="Arial MT"/>
            </a:endParaRPr>
          </a:p>
          <a:p>
            <a:pPr marL="241300" indent="-228600">
              <a:lnSpc>
                <a:spcPct val="100000"/>
              </a:lnSpc>
              <a:spcBef>
                <a:spcPts val="550"/>
              </a:spcBef>
              <a:buFont typeface="Symbol"/>
              <a:buChar char=""/>
              <a:tabLst>
                <a:tab pos="241300" algn="l"/>
              </a:tabLst>
            </a:pPr>
            <a:r>
              <a:rPr dirty="0" sz="1100" spc="-10">
                <a:latin typeface="Arial MT"/>
                <a:cs typeface="Arial MT"/>
              </a:rPr>
              <a:t>Cardiovascular </a:t>
            </a:r>
            <a:r>
              <a:rPr dirty="0" sz="1100">
                <a:latin typeface="Arial MT"/>
                <a:cs typeface="Arial MT"/>
              </a:rPr>
              <a:t>Forum</a:t>
            </a:r>
            <a:r>
              <a:rPr dirty="0" sz="1100" spc="-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for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Promoting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Centres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of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Excellence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Young</a:t>
            </a:r>
            <a:r>
              <a:rPr dirty="0" sz="1100" spc="1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Investigators</a:t>
            </a:r>
            <a:endParaRPr sz="1100">
              <a:latin typeface="Arial MT"/>
              <a:cs typeface="Arial MT"/>
            </a:endParaRPr>
          </a:p>
          <a:p>
            <a:pPr marL="241300" indent="-228600">
              <a:lnSpc>
                <a:spcPct val="100000"/>
              </a:lnSpc>
              <a:spcBef>
                <a:spcPts val="530"/>
              </a:spcBef>
              <a:buFont typeface="Symbol"/>
              <a:buChar char=""/>
              <a:tabLst>
                <a:tab pos="241300" algn="l"/>
              </a:tabLst>
            </a:pPr>
            <a:r>
              <a:rPr dirty="0" sz="1100">
                <a:latin typeface="Arial MT"/>
                <a:cs typeface="Arial MT"/>
              </a:rPr>
              <a:t>Creative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Writing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Research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Workshops</a:t>
            </a:r>
            <a:endParaRPr sz="1100">
              <a:latin typeface="Arial MT"/>
              <a:cs typeface="Arial MT"/>
            </a:endParaRPr>
          </a:p>
          <a:p>
            <a:pPr marL="241300" indent="-228600">
              <a:lnSpc>
                <a:spcPct val="100000"/>
              </a:lnSpc>
              <a:spcBef>
                <a:spcPts val="550"/>
              </a:spcBef>
              <a:buFont typeface="Symbol"/>
              <a:buChar char=""/>
              <a:tabLst>
                <a:tab pos="241300" algn="l"/>
              </a:tabLst>
            </a:pPr>
            <a:r>
              <a:rPr dirty="0" sz="1100">
                <a:latin typeface="Arial MT"/>
                <a:cs typeface="Arial MT"/>
              </a:rPr>
              <a:t>Discovery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Days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Health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Sciences</a:t>
            </a:r>
            <a:endParaRPr sz="1100">
              <a:latin typeface="Arial MT"/>
              <a:cs typeface="Arial MT"/>
            </a:endParaRPr>
          </a:p>
          <a:p>
            <a:pPr marL="241300" indent="-228600">
              <a:lnSpc>
                <a:spcPct val="100000"/>
              </a:lnSpc>
              <a:spcBef>
                <a:spcPts val="555"/>
              </a:spcBef>
              <a:buFont typeface="Symbol"/>
              <a:buChar char=""/>
              <a:tabLst>
                <a:tab pos="241300" algn="l"/>
              </a:tabLst>
            </a:pPr>
            <a:r>
              <a:rPr dirty="0" sz="1100">
                <a:latin typeface="Arial MT"/>
                <a:cs typeface="Arial MT"/>
              </a:rPr>
              <a:t>Encounters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with</a:t>
            </a:r>
            <a:r>
              <a:rPr dirty="0" sz="1100" spc="-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Imaginaries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 </a:t>
            </a:r>
            <a:r>
              <a:rPr dirty="0" sz="1100" spc="-10">
                <a:latin typeface="Arial MT"/>
                <a:cs typeface="Arial MT"/>
              </a:rPr>
              <a:t>Transcultural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Imaginaries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 Canada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 </a:t>
            </a:r>
            <a:r>
              <a:rPr dirty="0" sz="1100" spc="-10">
                <a:latin typeface="Arial MT"/>
                <a:cs typeface="Arial MT"/>
              </a:rPr>
              <a:t>Americas</a:t>
            </a:r>
            <a:endParaRPr sz="1100">
              <a:latin typeface="Arial MT"/>
              <a:cs typeface="Arial MT"/>
            </a:endParaRPr>
          </a:p>
          <a:p>
            <a:pPr marL="241300" indent="-228600">
              <a:lnSpc>
                <a:spcPct val="100000"/>
              </a:lnSpc>
              <a:spcBef>
                <a:spcPts val="550"/>
              </a:spcBef>
              <a:buFont typeface="Symbol"/>
              <a:buChar char=""/>
              <a:tabLst>
                <a:tab pos="241300" algn="l"/>
              </a:tabLst>
            </a:pPr>
            <a:r>
              <a:rPr dirty="0" sz="1100">
                <a:latin typeface="Arial MT"/>
                <a:cs typeface="Arial MT"/>
              </a:rPr>
              <a:t>Health,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Leisure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&amp;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Human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Performance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Research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Institute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Research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Day</a:t>
            </a:r>
            <a:endParaRPr sz="1100">
              <a:latin typeface="Arial MT"/>
              <a:cs typeface="Arial MT"/>
            </a:endParaRPr>
          </a:p>
          <a:p>
            <a:pPr marL="241300" indent="-228600">
              <a:lnSpc>
                <a:spcPct val="100000"/>
              </a:lnSpc>
              <a:spcBef>
                <a:spcPts val="555"/>
              </a:spcBef>
              <a:buFont typeface="Symbol"/>
              <a:buChar char=""/>
              <a:tabLst>
                <a:tab pos="241300" algn="l"/>
              </a:tabLst>
            </a:pPr>
            <a:r>
              <a:rPr dirty="0" sz="1100">
                <a:latin typeface="Arial MT"/>
                <a:cs typeface="Arial MT"/>
              </a:rPr>
              <a:t>Heart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Stroke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Primary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Prevention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Research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Workshop,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Winnipeg</a:t>
            </a:r>
            <a:endParaRPr sz="1100">
              <a:latin typeface="Arial MT"/>
              <a:cs typeface="Arial MT"/>
            </a:endParaRPr>
          </a:p>
          <a:p>
            <a:pPr marL="241300" indent="-228600">
              <a:lnSpc>
                <a:spcPct val="100000"/>
              </a:lnSpc>
              <a:spcBef>
                <a:spcPts val="530"/>
              </a:spcBef>
              <a:buFont typeface="Symbol"/>
              <a:buChar char=""/>
              <a:tabLst>
                <a:tab pos="241300" algn="l"/>
              </a:tabLst>
            </a:pPr>
            <a:r>
              <a:rPr dirty="0" sz="1100">
                <a:latin typeface="Arial MT"/>
                <a:cs typeface="Arial MT"/>
              </a:rPr>
              <a:t>Manitoba</a:t>
            </a:r>
            <a:r>
              <a:rPr dirty="0" sz="1100" spc="-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Neuroscience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Network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Scientific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Meeting</a:t>
            </a:r>
            <a:endParaRPr sz="1100">
              <a:latin typeface="Arial MT"/>
              <a:cs typeface="Arial MT"/>
            </a:endParaRPr>
          </a:p>
          <a:p>
            <a:pPr marL="241300" indent="-228600">
              <a:lnSpc>
                <a:spcPct val="100000"/>
              </a:lnSpc>
              <a:spcBef>
                <a:spcPts val="550"/>
              </a:spcBef>
              <a:buFont typeface="Symbol"/>
              <a:buChar char=""/>
              <a:tabLst>
                <a:tab pos="241300" algn="l"/>
              </a:tabLst>
            </a:pPr>
            <a:r>
              <a:rPr dirty="0" sz="1100">
                <a:latin typeface="Arial MT"/>
                <a:cs typeface="Arial MT"/>
              </a:rPr>
              <a:t>Manitoba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Undergraduate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Healthcare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Symposium</a:t>
            </a:r>
            <a:endParaRPr sz="1100">
              <a:latin typeface="Arial MT"/>
              <a:cs typeface="Arial MT"/>
            </a:endParaRPr>
          </a:p>
          <a:p>
            <a:pPr marL="241935" indent="-228600">
              <a:lnSpc>
                <a:spcPct val="100000"/>
              </a:lnSpc>
              <a:spcBef>
                <a:spcPts val="550"/>
              </a:spcBef>
              <a:buFont typeface="Symbol"/>
              <a:buChar char=""/>
              <a:tabLst>
                <a:tab pos="241935" algn="l"/>
              </a:tabLst>
            </a:pPr>
            <a:r>
              <a:rPr dirty="0" sz="1100">
                <a:latin typeface="Arial MT"/>
                <a:cs typeface="Arial MT"/>
              </a:rPr>
              <a:t>Manitoba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Violence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Injury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Prevention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Initiative</a:t>
            </a:r>
            <a:r>
              <a:rPr dirty="0" sz="1100" spc="-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-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Research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Networking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Day</a:t>
            </a:r>
            <a:endParaRPr sz="1100">
              <a:latin typeface="Arial MT"/>
              <a:cs typeface="Arial MT"/>
            </a:endParaRPr>
          </a:p>
          <a:p>
            <a:pPr marL="241935" indent="-228600">
              <a:lnSpc>
                <a:spcPct val="100000"/>
              </a:lnSpc>
              <a:spcBef>
                <a:spcPts val="555"/>
              </a:spcBef>
              <a:buFont typeface="Symbol"/>
              <a:buChar char=""/>
              <a:tabLst>
                <a:tab pos="241935" algn="l"/>
              </a:tabLst>
            </a:pPr>
            <a:r>
              <a:rPr dirty="0" sz="1100">
                <a:latin typeface="Arial MT"/>
                <a:cs typeface="Arial MT"/>
              </a:rPr>
              <a:t>Med in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City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 spc="-20">
                <a:latin typeface="Arial MT"/>
                <a:cs typeface="Arial MT"/>
              </a:rPr>
              <a:t>Gala</a:t>
            </a:r>
            <a:endParaRPr sz="1100">
              <a:latin typeface="Arial MT"/>
              <a:cs typeface="Arial MT"/>
            </a:endParaRPr>
          </a:p>
          <a:p>
            <a:pPr marL="241935" marR="278765" indent="-229235">
              <a:lnSpc>
                <a:spcPct val="100000"/>
              </a:lnSpc>
              <a:spcBef>
                <a:spcPts val="550"/>
              </a:spcBef>
              <a:buFont typeface="Symbol"/>
              <a:buChar char=""/>
              <a:tabLst>
                <a:tab pos="241935" algn="l"/>
              </a:tabLst>
            </a:pPr>
            <a:r>
              <a:rPr dirty="0" sz="1100">
                <a:latin typeface="Arial MT"/>
                <a:cs typeface="Arial MT"/>
              </a:rPr>
              <a:t>Museum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Queeries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Curatorial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Dreams: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Workshop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on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LGBTTQ+2S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Issues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and </a:t>
            </a:r>
            <a:r>
              <a:rPr dirty="0" sz="1100" spc="-10">
                <a:latin typeface="Arial MT"/>
                <a:cs typeface="Arial MT"/>
              </a:rPr>
              <a:t>Museums</a:t>
            </a:r>
            <a:endParaRPr sz="1100">
              <a:latin typeface="Arial MT"/>
              <a:cs typeface="Arial MT"/>
            </a:endParaRPr>
          </a:p>
          <a:p>
            <a:pPr marL="241935" indent="-228600">
              <a:lnSpc>
                <a:spcPct val="100000"/>
              </a:lnSpc>
              <a:spcBef>
                <a:spcPts val="555"/>
              </a:spcBef>
              <a:buFont typeface="Symbol"/>
              <a:buChar char=""/>
              <a:tabLst>
                <a:tab pos="241935" algn="l"/>
              </a:tabLst>
            </a:pPr>
            <a:r>
              <a:rPr dirty="0" sz="1100">
                <a:latin typeface="Arial MT"/>
                <a:cs typeface="Arial MT"/>
              </a:rPr>
              <a:t>Newman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Stephens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International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Symposium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on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Smooth</a:t>
            </a:r>
            <a:r>
              <a:rPr dirty="0" sz="1100" spc="-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Muscle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-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Asthma</a:t>
            </a:r>
            <a:endParaRPr sz="1100">
              <a:latin typeface="Arial MT"/>
              <a:cs typeface="Arial MT"/>
            </a:endParaRPr>
          </a:p>
          <a:p>
            <a:pPr marL="241935" indent="-228600">
              <a:lnSpc>
                <a:spcPct val="100000"/>
              </a:lnSpc>
              <a:spcBef>
                <a:spcPts val="550"/>
              </a:spcBef>
              <a:buFont typeface="Symbol"/>
              <a:buChar char=""/>
              <a:tabLst>
                <a:tab pos="241935" algn="l"/>
              </a:tabLst>
            </a:pPr>
            <a:r>
              <a:rPr dirty="0" sz="1100">
                <a:latin typeface="Arial MT"/>
                <a:cs typeface="Arial MT"/>
              </a:rPr>
              <a:t>Placing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Justice: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Critical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Perspectives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on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Space,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Justice,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Law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Order</a:t>
            </a:r>
            <a:endParaRPr sz="1100">
              <a:latin typeface="Arial MT"/>
              <a:cs typeface="Arial MT"/>
            </a:endParaRPr>
          </a:p>
          <a:p>
            <a:pPr marL="242570" indent="-229235">
              <a:lnSpc>
                <a:spcPct val="100000"/>
              </a:lnSpc>
              <a:spcBef>
                <a:spcPts val="530"/>
              </a:spcBef>
              <a:buFont typeface="Symbol"/>
              <a:buChar char=""/>
              <a:tabLst>
                <a:tab pos="242570" algn="l"/>
              </a:tabLst>
            </a:pPr>
            <a:r>
              <a:rPr dirty="0" sz="1100">
                <a:latin typeface="Arial MT"/>
                <a:cs typeface="Arial MT"/>
              </a:rPr>
              <a:t>Prairie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Infectious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Immunology</a:t>
            </a:r>
            <a:r>
              <a:rPr dirty="0" sz="1100" spc="-6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Network</a:t>
            </a:r>
            <a:endParaRPr sz="1100">
              <a:latin typeface="Arial MT"/>
              <a:cs typeface="Arial MT"/>
            </a:endParaRPr>
          </a:p>
          <a:p>
            <a:pPr marL="242570" indent="-229235">
              <a:lnSpc>
                <a:spcPct val="100000"/>
              </a:lnSpc>
              <a:spcBef>
                <a:spcPts val="555"/>
              </a:spcBef>
              <a:buFont typeface="Symbol"/>
              <a:buChar char=""/>
              <a:tabLst>
                <a:tab pos="242570" algn="l"/>
              </a:tabLst>
            </a:pPr>
            <a:r>
              <a:rPr dirty="0" sz="1100">
                <a:latin typeface="Arial MT"/>
                <a:cs typeface="Arial MT"/>
              </a:rPr>
              <a:t>Prairie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Organics: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Think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Whole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 spc="-20">
                <a:latin typeface="Arial MT"/>
                <a:cs typeface="Arial MT"/>
              </a:rPr>
              <a:t>Farm</a:t>
            </a:r>
            <a:endParaRPr sz="1100">
              <a:latin typeface="Arial MT"/>
              <a:cs typeface="Arial MT"/>
            </a:endParaRPr>
          </a:p>
          <a:p>
            <a:pPr marL="242570" indent="-229235">
              <a:lnSpc>
                <a:spcPct val="100000"/>
              </a:lnSpc>
              <a:spcBef>
                <a:spcPts val="550"/>
              </a:spcBef>
              <a:buFont typeface="Symbol"/>
              <a:buChar char=""/>
              <a:tabLst>
                <a:tab pos="242570" algn="l"/>
              </a:tabLst>
            </a:pPr>
            <a:r>
              <a:rPr dirty="0" sz="1100">
                <a:latin typeface="Arial MT"/>
                <a:cs typeface="Arial MT"/>
              </a:rPr>
              <a:t>Spinal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Cord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Research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Symposium</a:t>
            </a:r>
            <a:endParaRPr sz="1100">
              <a:latin typeface="Arial MT"/>
              <a:cs typeface="Arial MT"/>
            </a:endParaRPr>
          </a:p>
          <a:p>
            <a:pPr marL="242570" indent="-228600">
              <a:lnSpc>
                <a:spcPct val="100000"/>
              </a:lnSpc>
              <a:spcBef>
                <a:spcPts val="555"/>
              </a:spcBef>
              <a:buFont typeface="Symbol"/>
              <a:buChar char=""/>
              <a:tabLst>
                <a:tab pos="242570" algn="l"/>
              </a:tabLst>
            </a:pPr>
            <a:r>
              <a:rPr dirty="0" sz="1100">
                <a:latin typeface="Arial MT"/>
                <a:cs typeface="Arial MT"/>
              </a:rPr>
              <a:t>Student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Symposium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on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Functional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Foods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Natural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Products</a:t>
            </a:r>
            <a:endParaRPr sz="1100">
              <a:latin typeface="Arial MT"/>
              <a:cs typeface="Arial MT"/>
            </a:endParaRPr>
          </a:p>
          <a:p>
            <a:pPr marL="242570" indent="-228600">
              <a:lnSpc>
                <a:spcPct val="100000"/>
              </a:lnSpc>
              <a:spcBef>
                <a:spcPts val="550"/>
              </a:spcBef>
              <a:buFont typeface="Symbol"/>
              <a:buChar char=""/>
              <a:tabLst>
                <a:tab pos="242570" algn="l"/>
              </a:tabLst>
            </a:pP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Social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Brain: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Fostering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Connections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to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Understand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the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Neural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Basis</a:t>
            </a:r>
            <a:r>
              <a:rPr dirty="0" sz="1100" spc="-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of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Sociality</a:t>
            </a:r>
            <a:endParaRPr sz="1100">
              <a:latin typeface="Arial MT"/>
              <a:cs typeface="Arial MT"/>
            </a:endParaRPr>
          </a:p>
          <a:p>
            <a:pPr marL="242570" indent="-228600">
              <a:lnSpc>
                <a:spcPct val="100000"/>
              </a:lnSpc>
              <a:spcBef>
                <a:spcPts val="530"/>
              </a:spcBef>
              <a:buFont typeface="Symbol"/>
              <a:buChar char=""/>
              <a:tabLst>
                <a:tab pos="242570" algn="l"/>
              </a:tabLst>
            </a:pPr>
            <a:r>
              <a:rPr dirty="0" sz="1100">
                <a:latin typeface="Arial MT"/>
                <a:cs typeface="Arial MT"/>
              </a:rPr>
              <a:t>Therapeutic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Applications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of</a:t>
            </a:r>
            <a:r>
              <a:rPr dirty="0" sz="1100" spc="-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Functional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Foods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Bioactives</a:t>
            </a:r>
            <a:endParaRPr sz="1100">
              <a:latin typeface="Arial MT"/>
              <a:cs typeface="Arial MT"/>
            </a:endParaRPr>
          </a:p>
          <a:p>
            <a:pPr marL="242570" indent="-228600">
              <a:lnSpc>
                <a:spcPct val="100000"/>
              </a:lnSpc>
              <a:spcBef>
                <a:spcPts val="550"/>
              </a:spcBef>
              <a:buFont typeface="Symbol"/>
              <a:buChar char=""/>
              <a:tabLst>
                <a:tab pos="242570" algn="l"/>
              </a:tabLst>
            </a:pPr>
            <a:r>
              <a:rPr dirty="0" sz="1100" spc="-10">
                <a:latin typeface="Arial MT"/>
                <a:cs typeface="Arial MT"/>
              </a:rPr>
              <a:t>Two-</a:t>
            </a:r>
            <a:r>
              <a:rPr dirty="0" sz="1100">
                <a:latin typeface="Arial MT"/>
                <a:cs typeface="Arial MT"/>
              </a:rPr>
              <a:t>Spirit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Queer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People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of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Colour:</a:t>
            </a:r>
            <a:r>
              <a:rPr dirty="0" sz="1100" spc="-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Call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to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Conversation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with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LGBT</a:t>
            </a:r>
            <a:r>
              <a:rPr dirty="0" sz="1100" spc="-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Allies</a:t>
            </a:r>
            <a:endParaRPr sz="1100">
              <a:latin typeface="Arial MT"/>
              <a:cs typeface="Arial MT"/>
            </a:endParaRPr>
          </a:p>
          <a:p>
            <a:pPr marL="242570" indent="-228600">
              <a:lnSpc>
                <a:spcPct val="100000"/>
              </a:lnSpc>
              <a:spcBef>
                <a:spcPts val="555"/>
              </a:spcBef>
              <a:buFont typeface="Symbol"/>
              <a:buChar char=""/>
              <a:tabLst>
                <a:tab pos="242570" algn="l"/>
              </a:tabLst>
            </a:pPr>
            <a:r>
              <a:rPr dirty="0" sz="1100">
                <a:latin typeface="Arial MT"/>
                <a:cs typeface="Arial MT"/>
              </a:rPr>
              <a:t>Workshop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on</a:t>
            </a:r>
            <a:r>
              <a:rPr dirty="0" sz="1100" spc="-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Small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Animal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MR</a:t>
            </a:r>
            <a:r>
              <a:rPr dirty="0" sz="1100" spc="-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and</a:t>
            </a:r>
            <a:r>
              <a:rPr dirty="0" sz="1100" spc="-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Hybrid</a:t>
            </a:r>
            <a:r>
              <a:rPr dirty="0" sz="1100" spc="-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PET/MR</a:t>
            </a:r>
            <a:r>
              <a:rPr dirty="0" sz="1100" spc="-3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imaging</a:t>
            </a:r>
            <a:endParaRPr sz="11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Company/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Hope.Holmes@researchmb.ca</dc:creator>
  <dc:title>Research Connections Program Guide</dc:title>
  <dcterms:created xsi:type="dcterms:W3CDTF">2025-03-24T13:33:12Z</dcterms:created>
  <dcterms:modified xsi:type="dcterms:W3CDTF">2025-03-24T13:33:12Z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0x0101002950BA5941E82046A8324FA2BBCFCE65</vt:lpwstr>
  </property>
  <property fmtid="{D5CDD505-2E9C-101B-9397-08002B2CF9AE}" pid="3" name="Created">
    <vt:filetime>2025-03-04T00:00:00Z</vt:filetime>
  </property>
  <property fmtid="{D5CDD505-2E9C-101B-9397-08002B2CF9AE}" pid="4" name="Creator">
    <vt:lpwstr>Acrobat PDFMaker 24 for Word</vt:lpwstr>
  </property>
  <property fmtid="{D5CDD505-2E9C-101B-9397-08002B2CF9AE}" pid="5" name="GrammarlyDocumentId">
    <vt:lpwstr>728248236b904c02dfc09d7f6c444c6154b16edd3f9835b8c1234a2bff90c747</vt:lpwstr>
  </property>
  <property fmtid="{D5CDD505-2E9C-101B-9397-08002B2CF9AE}" pid="6" name="LastSaved">
    <vt:filetime>2025-03-24T00:00:00Z</vt:filetime>
  </property>
  <property fmtid="{D5CDD505-2E9C-101B-9397-08002B2CF9AE}" pid="7" name="MediaServiceImageTags">
    <vt:lpwstr/>
  </property>
  <property fmtid="{D5CDD505-2E9C-101B-9397-08002B2CF9AE}" pid="8" name="Producer">
    <vt:lpwstr>Adobe PDF Library 24.5.197</vt:lpwstr>
  </property>
  <property fmtid="{D5CDD505-2E9C-101B-9397-08002B2CF9AE}" pid="9" name="SourceModified">
    <vt:lpwstr/>
  </property>
</Properties>
</file>